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57" r:id="rId6"/>
    <p:sldId id="263" r:id="rId7"/>
    <p:sldId id="262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6" r:id="rId19"/>
    <p:sldId id="277" r:id="rId20"/>
    <p:sldId id="278" r:id="rId21"/>
    <p:sldId id="279" r:id="rId22"/>
    <p:sldId id="268" r:id="rId23"/>
    <p:sldId id="258" r:id="rId2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02" autoAdjust="0"/>
    <p:restoredTop sz="94059" autoAdjust="0"/>
  </p:normalViewPr>
  <p:slideViewPr>
    <p:cSldViewPr snapToGrid="0">
      <p:cViewPr varScale="1">
        <p:scale>
          <a:sx n="108" d="100"/>
          <a:sy n="108" d="100"/>
        </p:scale>
        <p:origin x="-124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A172-2C2D-4049-AFD2-F128A9041D6C}" type="datetimeFigureOut">
              <a:rPr lang="it-IT" smtClean="0"/>
              <a:t>22/10/2016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EAAF2-549B-439E-AF04-63ADC94B2235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94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EAAF2-549B-439E-AF04-63ADC94B223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7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1875-6264-44C9-AE0A-F7592C44360B}" type="datetime1">
              <a:rPr lang="it-IT" smtClean="0"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47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BE54-C4BA-4365-A88F-282AF5AA400E}" type="datetime1">
              <a:rPr lang="it-IT" smtClean="0"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F0F6-E049-440F-AA7D-662E3EB46E62}" type="datetime1">
              <a:rPr lang="it-IT" smtClean="0"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47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65F2-FC9F-42F3-B81C-053CF6F2B4B0}" type="datetime1">
              <a:rPr lang="it-IT" smtClean="0"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62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DA8B8-1C16-4038-997B-3462FDD24528}" type="datetime1">
              <a:rPr lang="it-IT" smtClean="0"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281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BAFB-9E4B-4114-A2BE-09F30F34586B}" type="datetime1">
              <a:rPr lang="it-IT" smtClean="0"/>
              <a:t>22/10/2016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98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C17F5-D366-42DC-9CD6-C20665516274}" type="datetime1">
              <a:rPr lang="it-IT" smtClean="0"/>
              <a:t>22/10/2016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61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AFB-90EC-46C5-A9CE-AEE9F0D49B8D}" type="datetime1">
              <a:rPr lang="it-IT" smtClean="0"/>
              <a:t>22/10/2016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11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E512-052B-4085-B960-0A70F3CADB60}" type="datetime1">
              <a:rPr lang="it-IT" smtClean="0"/>
              <a:t>22/10/2016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48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7620-DF8E-480C-BDCD-A8758AB48A1B}" type="datetime1">
              <a:rPr lang="it-IT" smtClean="0"/>
              <a:t>22/10/2016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38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1B54-60FA-4482-9D6E-87F04D7C5400}" type="datetime1">
              <a:rPr lang="it-IT" smtClean="0"/>
              <a:t>22/10/2016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26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5D810-0B2A-40FD-B546-C6E118476B18}" type="datetime1">
              <a:rPr lang="it-IT" smtClean="0"/>
              <a:t>22/10/2016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1C27B-D956-4091-A0AE-F36633D8D028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7.jpeg"/><Relationship Id="rId4" Type="http://schemas.openxmlformats.org/officeDocument/2006/relationships/image" Target="../media/image8.jpeg"/><Relationship Id="rId9" Type="http://schemas.openxmlformats.org/officeDocument/2006/relationships/image" Target="../media/image10.png"/><Relationship Id="rId14" Type="http://schemas.openxmlformats.org/officeDocument/2006/relationships/package" Target="../embeddings/Microsoft_Word_Document1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7.jpeg"/><Relationship Id="rId4" Type="http://schemas.openxmlformats.org/officeDocument/2006/relationships/image" Target="../media/image8.jpeg"/><Relationship Id="rId9" Type="http://schemas.openxmlformats.org/officeDocument/2006/relationships/image" Target="../media/image10.png"/><Relationship Id="rId14" Type="http://schemas.openxmlformats.org/officeDocument/2006/relationships/package" Target="../embeddings/Microsoft_Word_Document2.doc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jpeg"/><Relationship Id="rId5" Type="http://schemas.microsoft.com/office/2007/relationships/hdphoto" Target="../media/hdphoto1.wdp"/><Relationship Id="rId15" Type="http://schemas.openxmlformats.org/officeDocument/2006/relationships/image" Target="../media/image17.emf"/><Relationship Id="rId10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18538" y="1144588"/>
            <a:ext cx="6235262" cy="546100"/>
          </a:xfrm>
        </p:spPr>
        <p:txBody>
          <a:bodyPr>
            <a:normAutofit fontScale="90000"/>
          </a:bodyPr>
          <a:lstStyle/>
          <a:p>
            <a:r>
              <a:rPr lang="it-IT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82833" y="2121276"/>
            <a:ext cx="5439495" cy="2216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 smtClean="0"/>
              <a:t>Sandro Liberatori</a:t>
            </a:r>
            <a:endParaRPr lang="it-IT" sz="2400" b="1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b="1" dirty="0" err="1" smtClean="0"/>
              <a:t>Certification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Agricultural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Machines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an </a:t>
            </a:r>
            <a:r>
              <a:rPr lang="it-IT" sz="2400" b="1" dirty="0" err="1"/>
              <a:t>i</a:t>
            </a:r>
            <a:r>
              <a:rPr lang="it-IT" sz="2400" b="1" dirty="0" err="1" smtClean="0"/>
              <a:t>mportant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tool</a:t>
            </a:r>
            <a:r>
              <a:rPr lang="it-IT" sz="2400" b="1" dirty="0" smtClean="0"/>
              <a:t> for a </a:t>
            </a:r>
            <a:r>
              <a:rPr lang="it-IT" sz="2400" b="1" dirty="0" err="1" smtClean="0"/>
              <a:t>globalised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agriculture</a:t>
            </a:r>
            <a:endParaRPr lang="it-IT" sz="24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2" y="422495"/>
            <a:ext cx="4782748" cy="95980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659"/>
            <a:ext cx="12192000" cy="14413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82" y="422495"/>
            <a:ext cx="4193667" cy="99031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10" y="1780354"/>
            <a:ext cx="3064457" cy="96418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566" y="239046"/>
            <a:ext cx="1409963" cy="1237555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61" y="2992334"/>
            <a:ext cx="5359621" cy="211593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18597" y="603816"/>
            <a:ext cx="638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</a:rPr>
              <a:t>What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is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Testing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11" name="Segnaposto contenuto 4"/>
          <p:cNvSpPr txBox="1">
            <a:spLocks/>
          </p:cNvSpPr>
          <p:nvPr/>
        </p:nvSpPr>
        <p:spPr>
          <a:xfrm>
            <a:off x="1904920" y="989010"/>
            <a:ext cx="8952076" cy="1467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350">
              <a:buFont typeface="Wingdings 2" charset="0"/>
              <a:buNone/>
            </a:pPr>
            <a:endParaRPr lang="en-GB" sz="3200" dirty="0" smtClean="0">
              <a:latin typeface="Perpetua" charset="0"/>
            </a:endParaRPr>
          </a:p>
          <a:p>
            <a:pPr indent="-6350">
              <a:buFont typeface="Wingdings 2" charset="0"/>
              <a:buNone/>
            </a:pPr>
            <a:endParaRPr lang="en-GB" sz="3200" dirty="0" smtClean="0">
              <a:latin typeface="Perpetua" charset="0"/>
            </a:endParaRPr>
          </a:p>
          <a:p>
            <a:pPr indent="-6350">
              <a:buFont typeface="Wingdings 2" charset="0"/>
              <a:buNone/>
            </a:pPr>
            <a:r>
              <a:rPr lang="en-GB" sz="3200" b="1" dirty="0" smtClean="0">
                <a:latin typeface="Perpetua" charset="0"/>
              </a:rPr>
              <a:t>A TEST IS A PROCEDURE FOR CRITICAL EVALUATION</a:t>
            </a:r>
            <a:endParaRPr lang="en-GB" sz="3200" b="1" dirty="0">
              <a:latin typeface="Perpetua" charset="0"/>
            </a:endParaRPr>
          </a:p>
        </p:txBody>
      </p:sp>
      <p:sp>
        <p:nvSpPr>
          <p:cNvPr id="15" name="Segnaposto contenuto 4"/>
          <p:cNvSpPr txBox="1">
            <a:spLocks/>
          </p:cNvSpPr>
          <p:nvPr/>
        </p:nvSpPr>
        <p:spPr>
          <a:xfrm>
            <a:off x="3060361" y="2821279"/>
            <a:ext cx="6469600" cy="3060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GB" sz="2800" dirty="0" smtClean="0">
                <a:latin typeface="Perpetua" charset="0"/>
              </a:rPr>
              <a:t>Example of the importance of testing:</a:t>
            </a:r>
          </a:p>
          <a:p>
            <a:pPr>
              <a:buFont typeface="Wingdings 2" charset="0"/>
              <a:buNone/>
            </a:pPr>
            <a:endParaRPr lang="en-GB" sz="2800" dirty="0" smtClean="0">
              <a:latin typeface="Perpetua" charset="0"/>
            </a:endParaRPr>
          </a:p>
          <a:p>
            <a:pPr>
              <a:buFont typeface="Wingdings 2" charset="0"/>
              <a:buNone/>
            </a:pPr>
            <a:r>
              <a:rPr lang="en-GB" sz="2800" b="1" dirty="0" smtClean="0">
                <a:latin typeface="Perpetua" charset="0"/>
              </a:rPr>
              <a:t>ISO 12003-2:2008 (Agricultural and forestry tractors – Roll over protective structures on narrow track wheeled tractors)</a:t>
            </a:r>
            <a:endParaRPr lang="en-GB" sz="2800" b="1" dirty="0"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8597" y="603816"/>
            <a:ext cx="638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</a:rPr>
              <a:t>What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is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Testing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2237910" y="1584409"/>
            <a:ext cx="7772400" cy="417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6350">
              <a:buFont typeface="Wingdings 2" charset="0"/>
              <a:buNone/>
            </a:pPr>
            <a:r>
              <a:rPr lang="en-US" sz="2800" b="1" dirty="0" smtClean="0">
                <a:latin typeface="Perpetua" charset="0"/>
              </a:rPr>
              <a:t>A standard may not include any information on the system in which the test should be performed</a:t>
            </a:r>
          </a:p>
          <a:p>
            <a:pPr indent="-6350">
              <a:buFont typeface="Wingdings 2" charset="0"/>
              <a:buNone/>
            </a:pPr>
            <a:endParaRPr lang="en-US" sz="2800" dirty="0" smtClean="0">
              <a:latin typeface="Perpetua" charset="0"/>
            </a:endParaRPr>
          </a:p>
          <a:p>
            <a:pPr indent="-6350">
              <a:buFont typeface="Wingdings 2" charset="0"/>
              <a:buNone/>
            </a:pPr>
            <a:r>
              <a:rPr lang="en-US" sz="2800" b="1" dirty="0" smtClean="0">
                <a:latin typeface="Perpetua" charset="0"/>
              </a:rPr>
              <a:t>there may be many possibilities to perform the test that are open</a:t>
            </a:r>
          </a:p>
          <a:p>
            <a:pPr indent="-6350">
              <a:buFont typeface="Wingdings 2" charset="0"/>
              <a:buNone/>
            </a:pPr>
            <a:endParaRPr lang="en-US" sz="2800" b="1" dirty="0">
              <a:latin typeface="Perpetua" charset="0"/>
            </a:endParaRPr>
          </a:p>
          <a:p>
            <a:pPr indent="-6350">
              <a:buFont typeface="Wingdings 2" charset="0"/>
              <a:buNone/>
            </a:pPr>
            <a:r>
              <a:rPr lang="en-US" sz="2800" b="1" dirty="0">
                <a:latin typeface="Perpetua" charset="0"/>
              </a:rPr>
              <a:t>a</a:t>
            </a:r>
            <a:r>
              <a:rPr lang="en-US" sz="2800" b="1" dirty="0" smtClean="0">
                <a:latin typeface="Perpetua" charset="0"/>
              </a:rPr>
              <a:t>nd may offer different results</a:t>
            </a:r>
            <a:endParaRPr lang="en-US" sz="2800" b="1" dirty="0">
              <a:latin typeface="Perpetua" charset="0"/>
            </a:endParaRPr>
          </a:p>
        </p:txBody>
      </p:sp>
      <p:sp>
        <p:nvSpPr>
          <p:cNvPr id="11" name="Freccia in giù 5"/>
          <p:cNvSpPr/>
          <p:nvPr/>
        </p:nvSpPr>
        <p:spPr>
          <a:xfrm>
            <a:off x="6113860" y="2472509"/>
            <a:ext cx="402419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5" name="Freccia in giù 5"/>
          <p:cNvSpPr/>
          <p:nvPr/>
        </p:nvSpPr>
        <p:spPr>
          <a:xfrm flipH="1">
            <a:off x="6047856" y="3945626"/>
            <a:ext cx="426785" cy="458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1904919" y="1624057"/>
            <a:ext cx="8650204" cy="289415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8597" y="603816"/>
            <a:ext cx="638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</a:rPr>
              <a:t>What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is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Certification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2326041" y="2201028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ja-JP" altLang="it-IT" sz="3600" i="1" dirty="0" smtClean="0">
                <a:latin typeface="Perpetua" charset="0"/>
              </a:rPr>
              <a:t>“</a:t>
            </a:r>
            <a:r>
              <a:rPr lang="it-IT" altLang="ja-JP" sz="3600" i="1" dirty="0" smtClean="0">
                <a:latin typeface="Perpetua" charset="0"/>
              </a:rPr>
              <a:t>The </a:t>
            </a:r>
            <a:r>
              <a:rPr lang="it-IT" altLang="ja-JP" sz="3600" i="1" dirty="0" err="1" smtClean="0">
                <a:latin typeface="Perpetua" charset="0"/>
              </a:rPr>
              <a:t>provision</a:t>
            </a:r>
            <a:r>
              <a:rPr lang="it-IT" altLang="ja-JP" sz="3600" i="1" dirty="0" smtClean="0">
                <a:latin typeface="Perpetua" charset="0"/>
              </a:rPr>
              <a:t> by an </a:t>
            </a:r>
            <a:r>
              <a:rPr lang="it-IT" altLang="ja-JP" sz="3600" i="1" dirty="0" err="1" smtClean="0">
                <a:latin typeface="Perpetua" charset="0"/>
              </a:rPr>
              <a:t>indipendent</a:t>
            </a:r>
            <a:r>
              <a:rPr lang="it-IT" altLang="ja-JP" sz="3600" i="1" dirty="0" smtClean="0">
                <a:latin typeface="Perpetua" charset="0"/>
              </a:rPr>
              <a:t> body of </a:t>
            </a:r>
            <a:r>
              <a:rPr lang="it-IT" altLang="ja-JP" sz="3600" i="1" dirty="0" err="1" smtClean="0">
                <a:latin typeface="Perpetua" charset="0"/>
              </a:rPr>
              <a:t>written</a:t>
            </a:r>
            <a:r>
              <a:rPr lang="it-IT" altLang="ja-JP" sz="3600" i="1" dirty="0" smtClean="0">
                <a:latin typeface="Perpetua" charset="0"/>
              </a:rPr>
              <a:t> </a:t>
            </a:r>
            <a:r>
              <a:rPr lang="it-IT" altLang="ja-JP" sz="3600" i="1" dirty="0" err="1" smtClean="0">
                <a:latin typeface="Perpetua" charset="0"/>
              </a:rPr>
              <a:t>assurance</a:t>
            </a:r>
            <a:r>
              <a:rPr lang="it-IT" altLang="ja-JP" sz="3600" i="1" dirty="0" smtClean="0">
                <a:latin typeface="Perpetua" charset="0"/>
              </a:rPr>
              <a:t> (a certificate) </a:t>
            </a:r>
            <a:r>
              <a:rPr lang="it-IT" altLang="ja-JP" sz="3600" i="1" dirty="0" err="1" smtClean="0">
                <a:latin typeface="Perpetua" charset="0"/>
              </a:rPr>
              <a:t>that</a:t>
            </a:r>
            <a:r>
              <a:rPr lang="it-IT" altLang="ja-JP" sz="3600" i="1" dirty="0" smtClean="0">
                <a:latin typeface="Perpetua" charset="0"/>
              </a:rPr>
              <a:t> the </a:t>
            </a:r>
            <a:r>
              <a:rPr lang="it-IT" altLang="ja-JP" sz="3600" i="1" dirty="0" err="1" smtClean="0">
                <a:latin typeface="Perpetua" charset="0"/>
              </a:rPr>
              <a:t>product</a:t>
            </a:r>
            <a:r>
              <a:rPr lang="it-IT" altLang="ja-JP" sz="3600" i="1" dirty="0" smtClean="0">
                <a:latin typeface="Perpetua" charset="0"/>
              </a:rPr>
              <a:t>, service or </a:t>
            </a:r>
            <a:r>
              <a:rPr lang="it-IT" altLang="ja-JP" sz="3600" i="1" dirty="0" err="1" smtClean="0">
                <a:latin typeface="Perpetua" charset="0"/>
              </a:rPr>
              <a:t>system</a:t>
            </a:r>
            <a:r>
              <a:rPr lang="it-IT" altLang="ja-JP" sz="3600" i="1" dirty="0" smtClean="0">
                <a:latin typeface="Perpetua" charset="0"/>
              </a:rPr>
              <a:t> in </a:t>
            </a:r>
            <a:r>
              <a:rPr lang="it-IT" altLang="ja-JP" sz="3600" i="1" dirty="0" err="1" smtClean="0">
                <a:latin typeface="Perpetua" charset="0"/>
              </a:rPr>
              <a:t>question</a:t>
            </a:r>
            <a:r>
              <a:rPr lang="it-IT" altLang="ja-JP" sz="3600" i="1" dirty="0" smtClean="0">
                <a:latin typeface="Perpetua" charset="0"/>
              </a:rPr>
              <a:t> </a:t>
            </a:r>
            <a:r>
              <a:rPr lang="it-IT" altLang="ja-JP" sz="3600" i="1" dirty="0" err="1" smtClean="0">
                <a:latin typeface="Perpetua" charset="0"/>
              </a:rPr>
              <a:t>meets</a:t>
            </a:r>
            <a:r>
              <a:rPr lang="it-IT" altLang="ja-JP" sz="3600" i="1" dirty="0" smtClean="0">
                <a:latin typeface="Perpetua" charset="0"/>
              </a:rPr>
              <a:t> </a:t>
            </a:r>
            <a:r>
              <a:rPr lang="it-IT" altLang="ja-JP" sz="3600" i="1" dirty="0" err="1" smtClean="0">
                <a:latin typeface="Perpetua" charset="0"/>
              </a:rPr>
              <a:t>specific</a:t>
            </a:r>
            <a:r>
              <a:rPr lang="it-IT" altLang="ja-JP" sz="3600" i="1" dirty="0" smtClean="0">
                <a:latin typeface="Perpetua" charset="0"/>
              </a:rPr>
              <a:t> </a:t>
            </a:r>
            <a:r>
              <a:rPr lang="it-IT" altLang="ja-JP" sz="3600" i="1" dirty="0" err="1" smtClean="0">
                <a:latin typeface="Perpetua" charset="0"/>
              </a:rPr>
              <a:t>requirements</a:t>
            </a:r>
            <a:r>
              <a:rPr lang="ja-JP" altLang="it-IT" sz="3600" i="1" dirty="0" smtClean="0">
                <a:latin typeface="Perpetua" charset="0"/>
              </a:rPr>
              <a:t>”</a:t>
            </a:r>
            <a:endParaRPr lang="it-IT" sz="3600" i="1" dirty="0"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727964" y="3903979"/>
            <a:ext cx="8202600" cy="153036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1748786" y="770381"/>
            <a:ext cx="8337923" cy="147830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Segnaposto contenuto 5"/>
          <p:cNvSpPr>
            <a:spLocks noGrp="1"/>
          </p:cNvSpPr>
          <p:nvPr/>
        </p:nvSpPr>
        <p:spPr bwMode="auto">
          <a:xfrm>
            <a:off x="2188031" y="1037392"/>
            <a:ext cx="77612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 2" charset="0"/>
              <a:buNone/>
            </a:pPr>
            <a:r>
              <a:rPr lang="en-GB" kern="1200" dirty="0">
                <a:latin typeface="Perpetua" charset="0"/>
              </a:rPr>
              <a:t>Harmonized standards facilitate cost effective and expedient conformity </a:t>
            </a:r>
            <a:r>
              <a:rPr lang="en-GB" kern="1200" dirty="0" err="1">
                <a:latin typeface="Perpetua" charset="0"/>
              </a:rPr>
              <a:t>assesment</a:t>
            </a:r>
            <a:r>
              <a:rPr lang="en-GB" kern="1200" dirty="0">
                <a:latin typeface="Perpetua" charset="0"/>
              </a:rPr>
              <a:t> for products, services…</a:t>
            </a:r>
          </a:p>
        </p:txBody>
      </p:sp>
      <p:sp>
        <p:nvSpPr>
          <p:cNvPr id="10" name="Segnaposto contenuto 6"/>
          <p:cNvSpPr>
            <a:spLocks noGrp="1"/>
          </p:cNvSpPr>
          <p:nvPr/>
        </p:nvSpPr>
        <p:spPr bwMode="auto">
          <a:xfrm>
            <a:off x="2187329" y="4160889"/>
            <a:ext cx="7783512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 2" charset="0"/>
              <a:buNone/>
            </a:pPr>
            <a:r>
              <a:rPr lang="en-GB" kern="1200" dirty="0">
                <a:latin typeface="Perpetua" charset="0"/>
              </a:rPr>
              <a:t>In most situations </a:t>
            </a:r>
            <a:r>
              <a:rPr lang="en-GB" kern="1200" dirty="0" smtClean="0">
                <a:latin typeface="Perpetua" charset="0"/>
              </a:rPr>
              <a:t>the </a:t>
            </a:r>
            <a:r>
              <a:rPr lang="en-GB" kern="1200" dirty="0">
                <a:latin typeface="Perpetua" charset="0"/>
              </a:rPr>
              <a:t>same standard may demand different conformity assessment activities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4832766" y="2683999"/>
            <a:ext cx="1368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GB" sz="2800" kern="1200" dirty="0" smtClean="0">
                <a:latin typeface="Perpetua" charset="0"/>
              </a:rPr>
              <a:t>however</a:t>
            </a:r>
            <a:endParaRPr lang="en-GB" sz="2800" kern="1200" dirty="0">
              <a:latin typeface="Perpetua" charset="0"/>
            </a:endParaRPr>
          </a:p>
        </p:txBody>
      </p:sp>
      <p:sp>
        <p:nvSpPr>
          <p:cNvPr id="15" name="Freccia in giù 7"/>
          <p:cNvSpPr/>
          <p:nvPr/>
        </p:nvSpPr>
        <p:spPr>
          <a:xfrm>
            <a:off x="5262985" y="2354472"/>
            <a:ext cx="430951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Freccia in giù 7"/>
          <p:cNvSpPr/>
          <p:nvPr/>
        </p:nvSpPr>
        <p:spPr>
          <a:xfrm>
            <a:off x="5259244" y="3350122"/>
            <a:ext cx="430951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3333750" y="3259674"/>
            <a:ext cx="4201583" cy="130175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614399"/>
            <a:ext cx="937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The best </a:t>
            </a:r>
            <a:r>
              <a:rPr lang="it-IT" sz="2400" dirty="0" err="1" smtClean="0">
                <a:solidFill>
                  <a:srgbClr val="0000FF"/>
                </a:solidFill>
              </a:rPr>
              <a:t>system</a:t>
            </a:r>
            <a:r>
              <a:rPr lang="it-IT" sz="2400" dirty="0" smtClean="0">
                <a:solidFill>
                  <a:srgbClr val="0000FF"/>
                </a:solidFill>
              </a:rPr>
              <a:t>: </a:t>
            </a:r>
            <a:r>
              <a:rPr lang="it-IT" sz="2400" dirty="0" err="1" smtClean="0">
                <a:solidFill>
                  <a:srgbClr val="0000FF"/>
                </a:solidFill>
              </a:rPr>
              <a:t>standardisation</a:t>
            </a:r>
            <a:r>
              <a:rPr lang="it-IT" sz="2400" dirty="0" smtClean="0">
                <a:solidFill>
                  <a:srgbClr val="0000FF"/>
                </a:solidFill>
              </a:rPr>
              <a:t> + </a:t>
            </a:r>
            <a:r>
              <a:rPr lang="it-IT" sz="2400" dirty="0" err="1" smtClean="0">
                <a:solidFill>
                  <a:srgbClr val="0000FF"/>
                </a:solidFill>
              </a:rPr>
              <a:t>testing</a:t>
            </a:r>
            <a:r>
              <a:rPr lang="it-IT" sz="2400" dirty="0" smtClean="0">
                <a:solidFill>
                  <a:srgbClr val="0000FF"/>
                </a:solidFill>
              </a:rPr>
              <a:t> + </a:t>
            </a:r>
            <a:r>
              <a:rPr lang="it-IT" sz="2400" dirty="0" err="1" smtClean="0">
                <a:solidFill>
                  <a:srgbClr val="0000FF"/>
                </a:solidFill>
              </a:rPr>
              <a:t>certification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10" name="Titolo 1"/>
          <p:cNvSpPr>
            <a:spLocks noGrp="1"/>
          </p:cNvSpPr>
          <p:nvPr/>
        </p:nvSpPr>
        <p:spPr bwMode="auto">
          <a:xfrm>
            <a:off x="3100917" y="1312334"/>
            <a:ext cx="4624917" cy="5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kern="1200" dirty="0">
                <a:latin typeface="Franklin Gothic Book" charset="0"/>
              </a:rPr>
              <a:t>Example: the ENTAM experience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750" y="1804911"/>
            <a:ext cx="2275417" cy="202837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8583" y="1872615"/>
            <a:ext cx="2942167" cy="197125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524250" y="3556000"/>
            <a:ext cx="384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Tests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in EU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stations</a:t>
            </a:r>
            <a:r>
              <a:rPr lang="it-IT" dirty="0" smtClean="0"/>
              <a:t> </a:t>
            </a:r>
            <a:r>
              <a:rPr lang="it-IT" dirty="0" err="1" smtClean="0"/>
              <a:t>basing</a:t>
            </a:r>
            <a:r>
              <a:rPr lang="it-IT" dirty="0" smtClean="0"/>
              <a:t> on a common </a:t>
            </a:r>
            <a:r>
              <a:rPr lang="it-IT" dirty="0" err="1" smtClean="0"/>
              <a:t>methodology</a:t>
            </a:r>
            <a:endParaRPr lang="it-IT" dirty="0"/>
          </a:p>
        </p:txBody>
      </p:sp>
      <p:sp>
        <p:nvSpPr>
          <p:cNvPr id="17" name="Freccia destra 16"/>
          <p:cNvSpPr/>
          <p:nvPr/>
        </p:nvSpPr>
        <p:spPr>
          <a:xfrm rot="2228091">
            <a:off x="2857500" y="2836333"/>
            <a:ext cx="1111250" cy="3280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destra 17"/>
          <p:cNvSpPr/>
          <p:nvPr/>
        </p:nvSpPr>
        <p:spPr>
          <a:xfrm rot="8841902">
            <a:off x="6862235" y="2745316"/>
            <a:ext cx="1111250" cy="3280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1005417" y="5355166"/>
            <a:ext cx="926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Different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results</a:t>
            </a:r>
            <a:r>
              <a:rPr lang="it-IT" sz="2400" b="1" dirty="0" smtClean="0"/>
              <a:t>: </a:t>
            </a:r>
            <a:r>
              <a:rPr lang="it-IT" sz="2400" b="1" dirty="0" err="1" smtClean="0"/>
              <a:t>Standardisation</a:t>
            </a:r>
            <a:r>
              <a:rPr lang="it-IT" sz="2400" b="1" dirty="0" smtClean="0"/>
              <a:t> + </a:t>
            </a:r>
            <a:r>
              <a:rPr lang="it-IT" sz="2400" b="1" dirty="0" err="1" smtClean="0"/>
              <a:t>Testing</a:t>
            </a:r>
            <a:r>
              <a:rPr lang="it-IT" sz="2400" b="1" dirty="0" smtClean="0"/>
              <a:t> = NOT SUFFICIENT</a:t>
            </a:r>
            <a:endParaRPr lang="it-IT" sz="2400" b="1" dirty="0"/>
          </a:p>
        </p:txBody>
      </p:sp>
      <p:sp>
        <p:nvSpPr>
          <p:cNvPr id="20" name="Freccia destra 19"/>
          <p:cNvSpPr/>
          <p:nvPr/>
        </p:nvSpPr>
        <p:spPr>
          <a:xfrm rot="5400000">
            <a:off x="5042961" y="4630209"/>
            <a:ext cx="643464" cy="61171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696733" y="2862922"/>
            <a:ext cx="8671024" cy="107229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614399"/>
            <a:ext cx="937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0000FF"/>
                </a:solidFill>
              </a:rPr>
              <a:t>The best </a:t>
            </a:r>
            <a:r>
              <a:rPr lang="it-IT" sz="2400" dirty="0" err="1" smtClean="0">
                <a:solidFill>
                  <a:srgbClr val="0000FF"/>
                </a:solidFill>
              </a:rPr>
              <a:t>system</a:t>
            </a:r>
            <a:r>
              <a:rPr lang="it-IT" sz="2400" dirty="0" smtClean="0">
                <a:solidFill>
                  <a:srgbClr val="0000FF"/>
                </a:solidFill>
              </a:rPr>
              <a:t>: </a:t>
            </a:r>
            <a:r>
              <a:rPr lang="it-IT" sz="2400" dirty="0" err="1" smtClean="0">
                <a:solidFill>
                  <a:srgbClr val="0000FF"/>
                </a:solidFill>
              </a:rPr>
              <a:t>standardisation</a:t>
            </a:r>
            <a:r>
              <a:rPr lang="it-IT" sz="2400" dirty="0" smtClean="0">
                <a:solidFill>
                  <a:srgbClr val="0000FF"/>
                </a:solidFill>
              </a:rPr>
              <a:t> + </a:t>
            </a:r>
            <a:r>
              <a:rPr lang="it-IT" sz="2400" dirty="0" err="1" smtClean="0">
                <a:solidFill>
                  <a:srgbClr val="0000FF"/>
                </a:solidFill>
              </a:rPr>
              <a:t>testing</a:t>
            </a:r>
            <a:r>
              <a:rPr lang="it-IT" sz="2400" dirty="0" smtClean="0">
                <a:solidFill>
                  <a:srgbClr val="0000FF"/>
                </a:solidFill>
              </a:rPr>
              <a:t> + </a:t>
            </a:r>
            <a:r>
              <a:rPr lang="it-IT" sz="2400" dirty="0" err="1" smtClean="0">
                <a:solidFill>
                  <a:srgbClr val="0000FF"/>
                </a:solidFill>
              </a:rPr>
              <a:t>certification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550999" y="1686521"/>
            <a:ext cx="9274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Always </a:t>
            </a:r>
            <a:r>
              <a:rPr lang="it-IT" sz="2000" dirty="0" err="1" smtClean="0"/>
              <a:t>consider</a:t>
            </a:r>
            <a:r>
              <a:rPr lang="it-IT" sz="2000" dirty="0" smtClean="0"/>
              <a:t> </a:t>
            </a:r>
            <a:r>
              <a:rPr lang="it-IT" sz="2000" dirty="0" err="1" smtClean="0"/>
              <a:t>thatthe</a:t>
            </a:r>
            <a:r>
              <a:rPr lang="it-IT" sz="2000" dirty="0" smtClean="0"/>
              <a:t> best </a:t>
            </a:r>
            <a:r>
              <a:rPr lang="it-IT" sz="2000" dirty="0" err="1" smtClean="0"/>
              <a:t>guarantee</a:t>
            </a:r>
            <a:r>
              <a:rPr lang="it-IT" sz="2000" dirty="0" smtClean="0"/>
              <a:t> </a:t>
            </a:r>
            <a:r>
              <a:rPr lang="it-IT" sz="2000" dirty="0" err="1" smtClean="0"/>
              <a:t>comes</a:t>
            </a:r>
            <a:r>
              <a:rPr lang="it-IT" sz="2000" dirty="0" smtClean="0"/>
              <a:t> from a </a:t>
            </a:r>
            <a:r>
              <a:rPr lang="it-IT" sz="2000" dirty="0" err="1" smtClean="0"/>
              <a:t>system</a:t>
            </a:r>
            <a:r>
              <a:rPr lang="it-IT" sz="2000" dirty="0" smtClean="0"/>
              <a:t> </a:t>
            </a:r>
            <a:r>
              <a:rPr lang="it-IT" sz="2000" dirty="0" err="1" smtClean="0"/>
              <a:t>considering</a:t>
            </a:r>
            <a:r>
              <a:rPr lang="it-IT" sz="2000" dirty="0" smtClean="0"/>
              <a:t>:</a:t>
            </a:r>
          </a:p>
          <a:p>
            <a:endParaRPr lang="it-IT" sz="2000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sz="2400" dirty="0" smtClean="0"/>
              <a:t>STANDARDISATION + TESTING + CERTIFICATION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000" dirty="0" err="1" smtClean="0"/>
              <a:t>Good</a:t>
            </a:r>
            <a:r>
              <a:rPr lang="it-IT" sz="2000" dirty="0" smtClean="0"/>
              <a:t> </a:t>
            </a:r>
            <a:r>
              <a:rPr lang="it-IT" sz="2000" dirty="0" err="1" smtClean="0"/>
              <a:t>examples</a:t>
            </a:r>
            <a:r>
              <a:rPr lang="it-IT" sz="2000" dirty="0" smtClean="0"/>
              <a:t> are: </a:t>
            </a:r>
            <a:endParaRPr lang="it-IT" sz="2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3211" y="3945338"/>
            <a:ext cx="1228932" cy="174534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0562" y="4382872"/>
            <a:ext cx="1605145" cy="1467561"/>
          </a:xfrm>
          <a:prstGeom prst="rect">
            <a:avLst/>
          </a:prstGeom>
        </p:spPr>
      </p:pic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222210"/>
              </p:ext>
            </p:extLst>
          </p:nvPr>
        </p:nvGraphicFramePr>
        <p:xfrm>
          <a:off x="6711142" y="4372463"/>
          <a:ext cx="3083549" cy="120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cumento" r:id="rId14" imgW="2413000" imgH="939800" progId="Word.Document.12">
                  <p:embed/>
                </p:oleObj>
              </mc:Choice>
              <mc:Fallback>
                <p:oleObj name="Documento" r:id="rId14" imgW="2413000" imgH="93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11142" y="4372463"/>
                        <a:ext cx="3083549" cy="1200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Triangolo isoscele 8"/>
          <p:cNvSpPr/>
          <p:nvPr/>
        </p:nvSpPr>
        <p:spPr>
          <a:xfrm>
            <a:off x="527051" y="692150"/>
            <a:ext cx="10945283" cy="1512888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>
              <a:buFont typeface="Arial" panose="020B0604020202020204" pitchFamily="34" charset="0"/>
              <a:buNone/>
              <a:defRPr/>
            </a:pP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 Pillars of safety</a:t>
            </a:r>
            <a:r>
              <a:rPr lang="it-IT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安全性的三大支柱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27381" y="2204864"/>
            <a:ext cx="1152128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Font typeface="Arial" charset="0"/>
              <a:buNone/>
              <a:defRPr/>
            </a:pPr>
            <a:r>
              <a:rPr lang="it-IT" sz="2800" dirty="0" smtClean="0">
                <a:solidFill>
                  <a:srgbClr val="000000"/>
                </a:solidFill>
              </a:rPr>
              <a:t>Human</a:t>
            </a:r>
            <a:r>
              <a:rPr lang="zh-Hans" altLang="en-US" sz="2800" smtClean="0">
                <a:solidFill>
                  <a:srgbClr val="000000"/>
                </a:solidFill>
              </a:rPr>
              <a:t>  人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27915" y="2204864"/>
            <a:ext cx="1248139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Font typeface="Arial" charset="0"/>
              <a:buNone/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Enviroment</a:t>
            </a:r>
            <a:endParaRPr lang="it-IT" sz="2800" dirty="0" smtClean="0">
              <a:solidFill>
                <a:srgbClr val="000000"/>
              </a:solidFill>
            </a:endParaRPr>
          </a:p>
          <a:p>
            <a:pPr algn="ctr" defTabSz="914400">
              <a:buFont typeface="Arial" charset="0"/>
              <a:buNone/>
              <a:defRPr/>
            </a:pPr>
            <a:r>
              <a:rPr lang="zh-Hans" altLang="en-US" sz="2800" dirty="0" smtClean="0">
                <a:solidFill>
                  <a:srgbClr val="000000"/>
                </a:solidFill>
              </a:rPr>
              <a:t>环境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0224459" y="2204864"/>
            <a:ext cx="1248139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Font typeface="Arial" charset="0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Food production</a:t>
            </a:r>
            <a:endParaRPr lang="zh-Hans" altLang="en-US" sz="2400" dirty="0" smtClean="0">
              <a:solidFill>
                <a:srgbClr val="000000"/>
              </a:solidFill>
            </a:endParaRPr>
          </a:p>
          <a:p>
            <a:pPr algn="ctr" defTabSz="914400">
              <a:buFont typeface="Arial" charset="0"/>
              <a:buNone/>
              <a:defRPr/>
            </a:pPr>
            <a:r>
              <a:rPr lang="zh-Hans" altLang="en-US" sz="2800" dirty="0" smtClean="0">
                <a:solidFill>
                  <a:srgbClr val="000000"/>
                </a:solidFill>
              </a:rPr>
              <a:t>食品生产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27051" y="4797426"/>
            <a:ext cx="10945283" cy="1008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Font typeface="Arial" charset="0"/>
              <a:buNone/>
            </a:pPr>
            <a:r>
              <a:rPr lang="it-IT"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Sustainable development</a:t>
            </a:r>
            <a:endParaRPr lang="en-US" sz="24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algn="ctr" defTabSz="914400"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可持续发展</a:t>
            </a:r>
            <a:endParaRPr lang="it-IT" sz="240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25400" y="499710"/>
            <a:ext cx="2691451" cy="4813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Font typeface="Arial" charset="0"/>
              <a:buNone/>
            </a:pPr>
            <a:r>
              <a:rPr lang="it-IT" sz="1600" dirty="0" err="1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Agriculture</a:t>
            </a:r>
            <a:r>
              <a:rPr lang="en-US" sz="1600" dirty="0">
                <a:solidFill>
                  <a:srgbClr val="000000"/>
                </a:solidFill>
                <a:latin typeface="Calibri" charset="0"/>
                <a:ea typeface="MS PGothic" charset="0"/>
                <a:cs typeface="MS PGothic" charset="0"/>
              </a:rPr>
              <a:t>农业</a:t>
            </a:r>
            <a:endParaRPr lang="it-IT" sz="1600" dirty="0">
              <a:solidFill>
                <a:srgbClr val="000000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18" name="Freccia giù 17"/>
          <p:cNvSpPr>
            <a:spLocks noChangeArrowheads="1"/>
          </p:cNvSpPr>
          <p:nvPr/>
        </p:nvSpPr>
        <p:spPr bwMode="auto">
          <a:xfrm rot="19612395">
            <a:off x="1703918" y="1087439"/>
            <a:ext cx="1098549" cy="574675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defTabSz="914400">
              <a:buFont typeface="Arial" charset="0"/>
              <a:buNone/>
              <a:defRPr/>
            </a:pPr>
            <a:endParaRPr lang="it-IT" altLang="zh-Hans" sz="1800">
              <a:solidFill>
                <a:srgbClr val="FFFFFF"/>
              </a:solidFill>
              <a:latin typeface="Trebuchet MS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0141" y="665991"/>
            <a:ext cx="1228932" cy="17453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914630" y="1082705"/>
            <a:ext cx="842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OECD and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Member</a:t>
            </a:r>
            <a:r>
              <a:rPr lang="it-IT" dirty="0" smtClean="0"/>
              <a:t> </a:t>
            </a:r>
            <a:r>
              <a:rPr lang="it-IT" dirty="0" err="1" smtClean="0"/>
              <a:t>Countries</a:t>
            </a:r>
            <a:r>
              <a:rPr lang="it-IT" dirty="0" smtClean="0"/>
              <a:t> </a:t>
            </a:r>
            <a:r>
              <a:rPr lang="it-IT" dirty="0" err="1" smtClean="0"/>
              <a:t>provide</a:t>
            </a:r>
            <a:r>
              <a:rPr lang="it-IT" dirty="0" smtClean="0"/>
              <a:t> for </a:t>
            </a:r>
            <a:r>
              <a:rPr lang="it-IT" dirty="0" err="1" smtClean="0"/>
              <a:t>Codes</a:t>
            </a:r>
            <a:r>
              <a:rPr lang="it-IT" dirty="0" smtClean="0"/>
              <a:t> </a:t>
            </a:r>
            <a:r>
              <a:rPr lang="it-IT" dirty="0" err="1" smtClean="0"/>
              <a:t>including</a:t>
            </a:r>
            <a:r>
              <a:rPr lang="it-IT" dirty="0" smtClean="0"/>
              <a:t> common </a:t>
            </a:r>
            <a:r>
              <a:rPr lang="it-IT" dirty="0" err="1" smtClean="0"/>
              <a:t>standardisation</a:t>
            </a:r>
            <a:r>
              <a:rPr lang="it-IT" dirty="0" smtClean="0"/>
              <a:t>, </a:t>
            </a:r>
            <a:r>
              <a:rPr lang="it-IT" dirty="0" err="1" smtClean="0"/>
              <a:t>testing</a:t>
            </a:r>
            <a:r>
              <a:rPr lang="it-IT" dirty="0" smtClean="0"/>
              <a:t> and </a:t>
            </a:r>
            <a:r>
              <a:rPr lang="it-IT" dirty="0" err="1" smtClean="0"/>
              <a:t>certification</a:t>
            </a:r>
            <a:r>
              <a:rPr lang="it-IT" dirty="0" smtClean="0"/>
              <a:t> </a:t>
            </a:r>
            <a:r>
              <a:rPr lang="it-IT" dirty="0" err="1" smtClean="0"/>
              <a:t>valid</a:t>
            </a:r>
            <a:r>
              <a:rPr lang="it-IT" dirty="0" smtClean="0"/>
              <a:t> </a:t>
            </a:r>
            <a:r>
              <a:rPr lang="it-IT" dirty="0" err="1" smtClean="0"/>
              <a:t>worldwide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3241" y="2550602"/>
            <a:ext cx="1605145" cy="1467561"/>
          </a:xfrm>
          <a:prstGeom prst="rect">
            <a:avLst/>
          </a:prstGeom>
        </p:spPr>
      </p:pic>
      <p:graphicFrame>
        <p:nvGraphicFramePr>
          <p:cNvPr id="15" name="Ogget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585634"/>
              </p:ext>
            </p:extLst>
          </p:nvPr>
        </p:nvGraphicFramePr>
        <p:xfrm>
          <a:off x="236501" y="4403695"/>
          <a:ext cx="3083549" cy="1200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o" r:id="rId14" imgW="2413000" imgH="939800" progId="Word.Document.12">
                  <p:embed/>
                </p:oleObj>
              </mc:Choice>
              <mc:Fallback>
                <p:oleObj name="Documento" r:id="rId14" imgW="2413000" imgH="93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6501" y="4403695"/>
                        <a:ext cx="3083549" cy="1200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143636" y="2821280"/>
            <a:ext cx="7578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ENTAM (</a:t>
            </a:r>
            <a:r>
              <a:rPr lang="it-IT" i="1" dirty="0" err="1" smtClean="0"/>
              <a:t>European</a:t>
            </a:r>
            <a:r>
              <a:rPr lang="it-IT" i="1" dirty="0" smtClean="0"/>
              <a:t> network </a:t>
            </a:r>
            <a:r>
              <a:rPr lang="it-IT" i="1" dirty="0" err="1" smtClean="0"/>
              <a:t>Testing</a:t>
            </a:r>
            <a:r>
              <a:rPr lang="it-IT" i="1" dirty="0" smtClean="0"/>
              <a:t> </a:t>
            </a:r>
            <a:r>
              <a:rPr lang="it-IT" i="1" dirty="0" err="1" smtClean="0"/>
              <a:t>Agricultural</a:t>
            </a:r>
            <a:r>
              <a:rPr lang="it-IT" i="1" dirty="0" smtClean="0"/>
              <a:t> </a:t>
            </a:r>
            <a:r>
              <a:rPr lang="it-IT" i="1" dirty="0" err="1" smtClean="0"/>
              <a:t>Machines</a:t>
            </a:r>
            <a:r>
              <a:rPr lang="it-IT" dirty="0" smtClean="0"/>
              <a:t>) </a:t>
            </a:r>
            <a:r>
              <a:rPr lang="it-IT" dirty="0" err="1" smtClean="0"/>
              <a:t>provides</a:t>
            </a:r>
            <a:r>
              <a:rPr lang="it-IT" dirty="0" smtClean="0"/>
              <a:t> for common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valid</a:t>
            </a:r>
            <a:r>
              <a:rPr lang="it-IT" dirty="0" smtClean="0"/>
              <a:t> in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Member</a:t>
            </a:r>
            <a:r>
              <a:rPr lang="it-IT" dirty="0" smtClean="0"/>
              <a:t> </a:t>
            </a:r>
            <a:r>
              <a:rPr lang="it-IT" dirty="0" err="1" smtClean="0"/>
              <a:t>coutries</a:t>
            </a:r>
            <a:r>
              <a:rPr lang="it-IT" dirty="0" smtClean="0"/>
              <a:t> and </a:t>
            </a:r>
            <a:r>
              <a:rPr lang="it-IT" dirty="0" err="1" smtClean="0"/>
              <a:t>being</a:t>
            </a:r>
            <a:r>
              <a:rPr lang="it-IT" dirty="0" smtClean="0"/>
              <a:t> a </a:t>
            </a:r>
            <a:r>
              <a:rPr lang="it-IT" dirty="0" err="1" smtClean="0"/>
              <a:t>guarantee</a:t>
            </a:r>
            <a:r>
              <a:rPr lang="it-IT" dirty="0" smtClean="0"/>
              <a:t> for </a:t>
            </a:r>
            <a:r>
              <a:rPr lang="it-IT" dirty="0" err="1" smtClean="0"/>
              <a:t>GVTs</a:t>
            </a:r>
            <a:r>
              <a:rPr lang="it-IT" dirty="0" smtClean="0"/>
              <a:t> and </a:t>
            </a:r>
            <a:r>
              <a:rPr lang="it-IT" dirty="0" err="1" smtClean="0"/>
              <a:t>stakeholders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695334" y="4632729"/>
            <a:ext cx="7161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ANTAM (</a:t>
            </a:r>
            <a:r>
              <a:rPr lang="it-IT" i="1" dirty="0" smtClean="0"/>
              <a:t>Asian Network </a:t>
            </a:r>
            <a:r>
              <a:rPr lang="it-IT" i="1" dirty="0" err="1" smtClean="0"/>
              <a:t>Testing</a:t>
            </a:r>
            <a:r>
              <a:rPr lang="it-IT" i="1" dirty="0" smtClean="0"/>
              <a:t> </a:t>
            </a:r>
            <a:r>
              <a:rPr lang="it-IT" i="1" dirty="0" err="1" smtClean="0"/>
              <a:t>Agricultural</a:t>
            </a:r>
            <a:r>
              <a:rPr lang="it-IT" i="1" dirty="0" smtClean="0"/>
              <a:t> </a:t>
            </a:r>
            <a:r>
              <a:rPr lang="it-IT" i="1" dirty="0" err="1" smtClean="0"/>
              <a:t>Machines</a:t>
            </a:r>
            <a:r>
              <a:rPr lang="it-IT" dirty="0" smtClean="0"/>
              <a:t>)with 21  </a:t>
            </a:r>
            <a:r>
              <a:rPr lang="it-IT" dirty="0" err="1" smtClean="0"/>
              <a:t>countries</a:t>
            </a:r>
            <a:r>
              <a:rPr lang="it-IT" dirty="0" smtClean="0"/>
              <a:t> </a:t>
            </a:r>
            <a:r>
              <a:rPr lang="it-IT" dirty="0" err="1" smtClean="0"/>
              <a:t>participating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/>
              <a:t> </a:t>
            </a:r>
            <a:r>
              <a:rPr lang="it-IT" dirty="0" smtClean="0"/>
              <a:t>the network </a:t>
            </a:r>
            <a:r>
              <a:rPr lang="it-IT" dirty="0" err="1" smtClean="0"/>
              <a:t>active</a:t>
            </a:r>
            <a:r>
              <a:rPr lang="it-IT" dirty="0" smtClean="0"/>
              <a:t> in </a:t>
            </a:r>
            <a:r>
              <a:rPr lang="it-IT" dirty="0" err="1" smtClean="0"/>
              <a:t>thewidest</a:t>
            </a:r>
            <a:r>
              <a:rPr lang="it-IT" dirty="0" smtClean="0"/>
              <a:t> </a:t>
            </a:r>
            <a:r>
              <a:rPr lang="it-IT" dirty="0" err="1" smtClean="0"/>
              <a:t>agricultural</a:t>
            </a:r>
            <a:r>
              <a:rPr lang="it-IT" dirty="0" smtClean="0"/>
              <a:t> area of the world </a:t>
            </a:r>
            <a:r>
              <a:rPr lang="it-IT" dirty="0" err="1" smtClean="0"/>
              <a:t>providing</a:t>
            </a:r>
            <a:r>
              <a:rPr lang="it-IT" dirty="0" smtClean="0"/>
              <a:t> for </a:t>
            </a:r>
            <a:r>
              <a:rPr lang="it-IT" dirty="0" err="1" smtClean="0"/>
              <a:t>safer</a:t>
            </a:r>
            <a:r>
              <a:rPr lang="it-IT" dirty="0" smtClean="0"/>
              <a:t> and more </a:t>
            </a:r>
            <a:r>
              <a:rPr lang="it-IT" dirty="0" err="1" smtClean="0"/>
              <a:t>performing</a:t>
            </a:r>
            <a:r>
              <a:rPr lang="it-IT" dirty="0" smtClean="0"/>
              <a:t> </a:t>
            </a:r>
            <a:r>
              <a:rPr lang="it-IT" dirty="0" err="1" smtClean="0"/>
              <a:t>machines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e 31"/>
          <p:cNvSpPr/>
          <p:nvPr/>
        </p:nvSpPr>
        <p:spPr>
          <a:xfrm>
            <a:off x="8067279" y="1748983"/>
            <a:ext cx="3705743" cy="5413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5423293" y="3550024"/>
            <a:ext cx="1603046" cy="10202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404520" y="5112612"/>
            <a:ext cx="3650074" cy="72437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7" name="Ovale 26"/>
          <p:cNvSpPr/>
          <p:nvPr/>
        </p:nvSpPr>
        <p:spPr>
          <a:xfrm>
            <a:off x="7901478" y="4453844"/>
            <a:ext cx="3979333" cy="10254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429101" y="4212518"/>
            <a:ext cx="2652889" cy="5738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76266" y="2502993"/>
            <a:ext cx="4374469" cy="75259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4642589" y="1801015"/>
            <a:ext cx="1644684" cy="4613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063037" y="1260597"/>
            <a:ext cx="3508963" cy="63029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8013555" y="2535327"/>
            <a:ext cx="3979333" cy="6961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6200354" y="1055293"/>
            <a:ext cx="2859852" cy="5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8337898" y="3495213"/>
            <a:ext cx="2154744" cy="49971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Titolo 1"/>
          <p:cNvSpPr>
            <a:spLocks noGrp="1" noChangeArrowheads="1"/>
          </p:cNvSpPr>
          <p:nvPr/>
        </p:nvSpPr>
        <p:spPr bwMode="auto">
          <a:xfrm>
            <a:off x="0" y="190588"/>
            <a:ext cx="6206068" cy="7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accent1"/>
                </a:solidFill>
                <a:latin typeface="+mj-lt"/>
                <a:ea typeface="+mj-ea"/>
                <a:cs typeface="SimSun" charset="0"/>
                <a:sym typeface="Corbel" charset="0"/>
              </a:defRPr>
            </a:lvl1pPr>
            <a:lvl2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2pPr>
            <a:lvl3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3pPr>
            <a:lvl4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4pPr>
            <a:lvl5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5pPr>
            <a:lvl6pPr marL="13716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6pPr>
            <a:lvl7pPr marL="18288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7pPr>
            <a:lvl8pPr marL="22860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8pPr>
            <a:lvl9pPr marL="27432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rbel" charset="0"/>
                <a:ea typeface="SimSun" charset="0"/>
              </a:rPr>
              <a:t>Areas of interest for Dealers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12331" y="1305089"/>
            <a:ext cx="4002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dirty="0" err="1"/>
              <a:t>a</a:t>
            </a:r>
            <a:r>
              <a:rPr lang="it-IT" sz="2000" kern="1200" dirty="0" err="1" smtClean="0"/>
              <a:t>dvice</a:t>
            </a:r>
            <a:r>
              <a:rPr lang="it-IT" sz="2000" kern="1200" dirty="0" smtClean="0"/>
              <a:t> on new </a:t>
            </a:r>
            <a:r>
              <a:rPr lang="it-IT" sz="2000" kern="1200" dirty="0" err="1"/>
              <a:t>technologies</a:t>
            </a:r>
            <a:endParaRPr lang="en-US" sz="2000" kern="12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32938" y="2601503"/>
            <a:ext cx="45886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kern="1200" dirty="0" err="1"/>
              <a:t>optimization</a:t>
            </a:r>
            <a:r>
              <a:rPr lang="it-IT" sz="2000" kern="1200" dirty="0"/>
              <a:t> of </a:t>
            </a:r>
            <a:r>
              <a:rPr lang="it-IT" sz="2000" kern="1200" dirty="0" err="1"/>
              <a:t>subsidies</a:t>
            </a:r>
            <a:r>
              <a:rPr lang="it-IT" sz="2000" kern="1200" dirty="0"/>
              <a:t>/</a:t>
            </a:r>
            <a:r>
              <a:rPr lang="it-IT" sz="2000" kern="1200" dirty="0" err="1"/>
              <a:t>investments</a:t>
            </a:r>
            <a:endParaRPr lang="en-US" sz="2000" kern="1200" dirty="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33504" y="4241885"/>
            <a:ext cx="3348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000" kern="1200" dirty="0"/>
              <a:t>training of </a:t>
            </a:r>
            <a:r>
              <a:rPr lang="it-IT" sz="2000" kern="1200" dirty="0" err="1"/>
              <a:t>experts</a:t>
            </a:r>
            <a:endParaRPr lang="it-IT" sz="2000" kern="12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392391" y="1077526"/>
            <a:ext cx="3923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dirty="0" err="1"/>
              <a:t>c</a:t>
            </a:r>
            <a:r>
              <a:rPr lang="it-IT" sz="2000" kern="1200" dirty="0" err="1" smtClean="0"/>
              <a:t>hoice</a:t>
            </a:r>
            <a:r>
              <a:rPr lang="it-IT" sz="2000" kern="1200" dirty="0" smtClean="0"/>
              <a:t> of </a:t>
            </a:r>
            <a:r>
              <a:rPr lang="it-IT" sz="2000" kern="1200" dirty="0" err="1" smtClean="0"/>
              <a:t>components</a:t>
            </a:r>
            <a:endParaRPr lang="it-IT" sz="2000" kern="1200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630462" y="3497970"/>
            <a:ext cx="3349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000" kern="1200" dirty="0" err="1"/>
              <a:t>homologation</a:t>
            </a:r>
            <a:endParaRPr lang="en-US" sz="2000" kern="1200" dirty="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8240638" y="4588944"/>
            <a:ext cx="3349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000" kern="1200" dirty="0" err="1"/>
              <a:t>assurance</a:t>
            </a:r>
            <a:r>
              <a:rPr lang="it-IT" sz="2000" kern="1200" dirty="0"/>
              <a:t> for </a:t>
            </a:r>
            <a:r>
              <a:rPr lang="it-IT" sz="2000" kern="1200" dirty="0" err="1"/>
              <a:t>well</a:t>
            </a:r>
            <a:r>
              <a:rPr lang="it-IT" sz="2000" kern="1200" dirty="0"/>
              <a:t> </a:t>
            </a:r>
            <a:r>
              <a:rPr lang="it-IT" sz="2000" kern="1200" dirty="0" err="1"/>
              <a:t>performing</a:t>
            </a:r>
            <a:r>
              <a:rPr lang="it-IT" sz="2000" kern="1200" dirty="0"/>
              <a:t> </a:t>
            </a:r>
            <a:r>
              <a:rPr lang="it-IT" sz="2000" kern="1200" dirty="0" err="1"/>
              <a:t>machines</a:t>
            </a:r>
            <a:r>
              <a:rPr lang="it-IT" sz="2000" kern="1200" dirty="0"/>
              <a:t>/</a:t>
            </a:r>
            <a:r>
              <a:rPr lang="it-IT" sz="2000" kern="1200" dirty="0" err="1"/>
              <a:t>equipments</a:t>
            </a:r>
            <a:endParaRPr lang="it-IT" sz="2000" kern="1200" dirty="0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8258346" y="2635389"/>
            <a:ext cx="4058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kern="1200" dirty="0" err="1"/>
              <a:t>assurance</a:t>
            </a:r>
            <a:r>
              <a:rPr lang="it-IT" sz="2000" kern="1200" dirty="0"/>
              <a:t> of </a:t>
            </a:r>
            <a:r>
              <a:rPr lang="it-IT" sz="2000" kern="1200" dirty="0" err="1"/>
              <a:t>safety</a:t>
            </a:r>
            <a:r>
              <a:rPr lang="it-IT" sz="2000" kern="1200" dirty="0"/>
              <a:t> </a:t>
            </a:r>
            <a:r>
              <a:rPr lang="it-IT" sz="2000" kern="1200" dirty="0" err="1"/>
              <a:t>requirements</a:t>
            </a:r>
            <a:endParaRPr lang="it-IT" sz="2000" kern="1200" dirty="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024211" y="1792359"/>
            <a:ext cx="1460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dirty="0" err="1" smtClean="0"/>
              <a:t>finance</a:t>
            </a:r>
            <a:endParaRPr lang="it-IT" sz="2000" kern="1200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31330" y="5252333"/>
            <a:ext cx="3348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000" dirty="0" err="1"/>
              <a:t>m</a:t>
            </a:r>
            <a:r>
              <a:rPr lang="it-IT" sz="2000" dirty="0" err="1" smtClean="0"/>
              <a:t>aintenance</a:t>
            </a:r>
            <a:r>
              <a:rPr lang="it-IT" sz="2000" dirty="0" smtClean="0"/>
              <a:t> and </a:t>
            </a:r>
            <a:r>
              <a:rPr lang="it-IT" sz="2000" dirty="0" err="1" smtClean="0"/>
              <a:t>spare</a:t>
            </a:r>
            <a:r>
              <a:rPr lang="it-IT" sz="2000" dirty="0" smtClean="0"/>
              <a:t> </a:t>
            </a:r>
            <a:r>
              <a:rPr lang="it-IT" sz="2000" dirty="0" err="1" smtClean="0"/>
              <a:t>parts</a:t>
            </a:r>
            <a:endParaRPr lang="it-IT" sz="2000" kern="12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5563272" y="3789468"/>
            <a:ext cx="126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Dealer</a:t>
            </a:r>
            <a:endParaRPr lang="it-IT" sz="2400" b="1" dirty="0"/>
          </a:p>
        </p:txBody>
      </p:sp>
      <p:sp>
        <p:nvSpPr>
          <p:cNvPr id="31" name="Freccia su 30"/>
          <p:cNvSpPr/>
          <p:nvPr/>
        </p:nvSpPr>
        <p:spPr>
          <a:xfrm>
            <a:off x="5954172" y="2592246"/>
            <a:ext cx="405966" cy="541353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su 32"/>
          <p:cNvSpPr/>
          <p:nvPr/>
        </p:nvSpPr>
        <p:spPr>
          <a:xfrm rot="15037306">
            <a:off x="4493116" y="4202134"/>
            <a:ext cx="405966" cy="541353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su 33"/>
          <p:cNvSpPr/>
          <p:nvPr/>
        </p:nvSpPr>
        <p:spPr>
          <a:xfrm rot="4968716">
            <a:off x="7487280" y="3625790"/>
            <a:ext cx="405966" cy="541353"/>
          </a:xfrm>
          <a:prstGeom prst="up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8296285" y="1769806"/>
            <a:ext cx="345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u</a:t>
            </a:r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 err="1" smtClean="0"/>
              <a:t>machines</a:t>
            </a:r>
            <a:r>
              <a:rPr lang="it-IT" dirty="0" smtClean="0"/>
              <a:t> - new </a:t>
            </a:r>
            <a:r>
              <a:rPr lang="it-IT" dirty="0" err="1" smtClean="0"/>
              <a:t>markets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6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e 37"/>
          <p:cNvSpPr/>
          <p:nvPr/>
        </p:nvSpPr>
        <p:spPr>
          <a:xfrm>
            <a:off x="5756393" y="4674371"/>
            <a:ext cx="1092986" cy="53094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97084" y="3346254"/>
            <a:ext cx="4374469" cy="75259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957664" y="4945023"/>
            <a:ext cx="1644684" cy="46139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063037" y="1260597"/>
            <a:ext cx="3508963" cy="63029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8074045" y="1919376"/>
            <a:ext cx="2859852" cy="508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Titolo 1"/>
          <p:cNvSpPr>
            <a:spLocks noGrp="1" noChangeArrowheads="1"/>
          </p:cNvSpPr>
          <p:nvPr/>
        </p:nvSpPr>
        <p:spPr bwMode="auto">
          <a:xfrm>
            <a:off x="-1" y="190588"/>
            <a:ext cx="8025641" cy="7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accent1"/>
                </a:solidFill>
                <a:latin typeface="+mj-lt"/>
                <a:ea typeface="+mj-ea"/>
                <a:cs typeface="SimSun" charset="0"/>
                <a:sym typeface="Corbel" charset="0"/>
              </a:defRPr>
            </a:lvl1pPr>
            <a:lvl2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2pPr>
            <a:lvl3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3pPr>
            <a:lvl4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4pPr>
            <a:lvl5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5pPr>
            <a:lvl6pPr marL="13716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6pPr>
            <a:lvl7pPr marL="18288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7pPr>
            <a:lvl8pPr marL="22860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8pPr>
            <a:lvl9pPr marL="27432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rbel" charset="0"/>
                <a:ea typeface="SimSun" charset="0"/>
              </a:rPr>
              <a:t>Areas of interest for Dealers: technical and financial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12331" y="1305089"/>
            <a:ext cx="4002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dirty="0" err="1"/>
              <a:t>a</a:t>
            </a:r>
            <a:r>
              <a:rPr lang="it-IT" sz="2000" kern="1200" dirty="0" err="1" smtClean="0"/>
              <a:t>dvice</a:t>
            </a:r>
            <a:r>
              <a:rPr lang="it-IT" sz="2000" kern="1200" dirty="0" smtClean="0"/>
              <a:t> on new </a:t>
            </a:r>
            <a:r>
              <a:rPr lang="it-IT" sz="2000" kern="1200" dirty="0" err="1" smtClean="0"/>
              <a:t>technologies</a:t>
            </a:r>
            <a:endParaRPr lang="en-US" sz="2000" kern="12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22529" y="3486407"/>
            <a:ext cx="45886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kern="1200" dirty="0" err="1"/>
              <a:t>optimization</a:t>
            </a:r>
            <a:r>
              <a:rPr lang="it-IT" sz="2000" kern="1200" dirty="0"/>
              <a:t> of </a:t>
            </a:r>
            <a:r>
              <a:rPr lang="it-IT" sz="2000" kern="1200" dirty="0" err="1"/>
              <a:t>subsidies</a:t>
            </a:r>
            <a:r>
              <a:rPr lang="it-IT" sz="2000" kern="1200" dirty="0"/>
              <a:t>/</a:t>
            </a:r>
            <a:r>
              <a:rPr lang="it-IT" sz="2000" kern="1200" dirty="0" err="1"/>
              <a:t>investments</a:t>
            </a:r>
            <a:endParaRPr lang="en-US" sz="2000" kern="1200" dirty="0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8268760" y="1941608"/>
            <a:ext cx="39232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dirty="0" err="1"/>
              <a:t>c</a:t>
            </a:r>
            <a:r>
              <a:rPr lang="it-IT" sz="2000" kern="1200" dirty="0" err="1" smtClean="0"/>
              <a:t>hoice</a:t>
            </a:r>
            <a:r>
              <a:rPr lang="it-IT" sz="2000" kern="1200" dirty="0" smtClean="0"/>
              <a:t> of </a:t>
            </a:r>
            <a:r>
              <a:rPr lang="it-IT" sz="2000" kern="1200" dirty="0" err="1" smtClean="0"/>
              <a:t>components</a:t>
            </a:r>
            <a:endParaRPr lang="it-IT" sz="2000" kern="1200" dirty="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297649" y="4957189"/>
            <a:ext cx="14608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dirty="0" err="1" smtClean="0"/>
              <a:t>finance</a:t>
            </a:r>
            <a:endParaRPr lang="it-IT" sz="2000" kern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00824" y="5413526"/>
            <a:ext cx="439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 err="1" smtClean="0"/>
              <a:t>inancial</a:t>
            </a:r>
            <a:r>
              <a:rPr lang="it-IT" dirty="0" smtClean="0"/>
              <a:t> and </a:t>
            </a:r>
            <a:r>
              <a:rPr lang="it-IT" dirty="0" err="1" smtClean="0"/>
              <a:t>insurance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4798730" y="3456328"/>
            <a:ext cx="3789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</a:t>
            </a:r>
            <a:r>
              <a:rPr lang="it-IT" dirty="0" err="1" smtClean="0"/>
              <a:t>usbsidy</a:t>
            </a:r>
            <a:r>
              <a:rPr lang="it-IT" dirty="0" smtClean="0"/>
              <a:t> </a:t>
            </a:r>
            <a:r>
              <a:rPr lang="it-IT" dirty="0" err="1" smtClean="0"/>
              <a:t>policies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advice</a:t>
            </a:r>
            <a:r>
              <a:rPr lang="it-IT" dirty="0" smtClean="0"/>
              <a:t> (</a:t>
            </a:r>
            <a:r>
              <a:rPr lang="it-IT" dirty="0" err="1" smtClean="0"/>
              <a:t>certification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3476736" y="1780217"/>
            <a:ext cx="358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  <a:r>
              <a:rPr lang="it-IT" dirty="0" smtClean="0"/>
              <a:t>ew </a:t>
            </a:r>
            <a:r>
              <a:rPr lang="it-IT" dirty="0" err="1" smtClean="0"/>
              <a:t>sectors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Precision </a:t>
            </a:r>
            <a:r>
              <a:rPr lang="it-IT" dirty="0" err="1" smtClean="0"/>
              <a:t>Farming</a:t>
            </a:r>
            <a:r>
              <a:rPr lang="it-IT" dirty="0" smtClean="0"/>
              <a:t>, ISOBUS </a:t>
            </a:r>
            <a:r>
              <a:rPr lang="it-IT" dirty="0" err="1" smtClean="0"/>
              <a:t>technologies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advice</a:t>
            </a:r>
            <a:r>
              <a:rPr lang="it-IT" dirty="0" smtClean="0"/>
              <a:t> for </a:t>
            </a:r>
            <a:r>
              <a:rPr lang="it-IT" dirty="0" err="1" smtClean="0"/>
              <a:t>farmers</a:t>
            </a:r>
            <a:r>
              <a:rPr lang="it-IT" dirty="0" smtClean="0"/>
              <a:t> (</a:t>
            </a:r>
            <a:r>
              <a:rPr lang="it-IT" dirty="0" err="1" smtClean="0"/>
              <a:t>certification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869500" y="2425677"/>
            <a:ext cx="339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</a:t>
            </a:r>
            <a:r>
              <a:rPr lang="it-IT" dirty="0" smtClean="0"/>
              <a:t>est </a:t>
            </a:r>
            <a:r>
              <a:rPr lang="it-IT" dirty="0" err="1" smtClean="0"/>
              <a:t>components</a:t>
            </a:r>
            <a:r>
              <a:rPr lang="it-IT" dirty="0" smtClean="0"/>
              <a:t> for </a:t>
            </a:r>
            <a:r>
              <a:rPr lang="it-IT" dirty="0" err="1" smtClean="0"/>
              <a:t>machines</a:t>
            </a:r>
            <a:r>
              <a:rPr lang="it-IT" dirty="0" smtClean="0"/>
              <a:t> e.g. </a:t>
            </a:r>
            <a:r>
              <a:rPr lang="it-IT" dirty="0"/>
              <a:t>m</a:t>
            </a:r>
            <a:r>
              <a:rPr lang="it-IT" dirty="0" smtClean="0"/>
              <a:t>ixer for </a:t>
            </a:r>
            <a:r>
              <a:rPr lang="it-IT" dirty="0" err="1" smtClean="0"/>
              <a:t>sprayer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5943762" y="4695194"/>
            <a:ext cx="74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o</a:t>
            </a:r>
            <a:r>
              <a:rPr lang="it-IT" dirty="0" err="1" smtClean="0"/>
              <a:t>ther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26" name="Ovale 25"/>
          <p:cNvSpPr/>
          <p:nvPr/>
        </p:nvSpPr>
        <p:spPr>
          <a:xfrm>
            <a:off x="8400379" y="3727002"/>
            <a:ext cx="3705743" cy="5413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>
            <a:off x="8736082" y="3789468"/>
            <a:ext cx="345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u</a:t>
            </a:r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 err="1" smtClean="0"/>
              <a:t>machines</a:t>
            </a:r>
            <a:r>
              <a:rPr lang="it-IT" dirty="0" smtClean="0"/>
              <a:t> - new </a:t>
            </a:r>
            <a:r>
              <a:rPr lang="it-IT" dirty="0" err="1" smtClean="0"/>
              <a:t>markets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10121" y="4299589"/>
            <a:ext cx="450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u</a:t>
            </a:r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 err="1" smtClean="0"/>
              <a:t>machines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to be up-</a:t>
            </a:r>
            <a:r>
              <a:rPr lang="it-IT" dirty="0" err="1" smtClean="0"/>
              <a:t>dated</a:t>
            </a:r>
            <a:r>
              <a:rPr lang="it-IT" dirty="0" smtClean="0"/>
              <a:t> and</a:t>
            </a:r>
          </a:p>
          <a:p>
            <a:r>
              <a:rPr lang="it-IT" dirty="0" smtClean="0"/>
              <a:t>can be </a:t>
            </a:r>
            <a:r>
              <a:rPr lang="it-IT" dirty="0" err="1" smtClean="0"/>
              <a:t>sold</a:t>
            </a:r>
            <a:r>
              <a:rPr lang="it-IT" dirty="0" smtClean="0"/>
              <a:t> in </a:t>
            </a:r>
            <a:r>
              <a:rPr lang="it-IT" dirty="0" err="1" smtClean="0"/>
              <a:t>other</a:t>
            </a:r>
            <a:r>
              <a:rPr lang="it-IT" dirty="0" smtClean="0"/>
              <a:t> world </a:t>
            </a:r>
            <a:r>
              <a:rPr lang="it-IT" dirty="0" err="1" smtClean="0"/>
              <a:t>areas</a:t>
            </a:r>
            <a:r>
              <a:rPr lang="it-IT" dirty="0" smtClean="0"/>
              <a:t> (</a:t>
            </a:r>
            <a:r>
              <a:rPr lang="it-IT" dirty="0" err="1" smtClean="0"/>
              <a:t>certification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3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199" y="873706"/>
            <a:ext cx="4793347" cy="14166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588963" y="1354138"/>
            <a:ext cx="10937875" cy="4503737"/>
            <a:chOff x="0" y="0"/>
            <a:chExt cx="8713787" cy="5548312"/>
          </a:xfrm>
        </p:grpSpPr>
        <p:sp>
          <p:nvSpPr>
            <p:cNvPr id="11" name="Unknown Shape"/>
            <p:cNvSpPr>
              <a:spLocks/>
            </p:cNvSpPr>
            <p:nvPr/>
          </p:nvSpPr>
          <p:spPr bwMode="auto">
            <a:xfrm>
              <a:off x="7921930" y="3146716"/>
              <a:ext cx="92272" cy="310956"/>
            </a:xfrm>
            <a:custGeom>
              <a:avLst/>
              <a:gdLst>
                <a:gd name="T0" fmla="*/ 46136 w 91440"/>
                <a:gd name="T1" fmla="*/ 0 h 312167"/>
                <a:gd name="T2" fmla="*/ 46136 w 91440"/>
                <a:gd name="T3" fmla="*/ 310956 h 312167"/>
                <a:gd name="T4" fmla="*/ 0 60000 65536"/>
                <a:gd name="T5" fmla="*/ 0 60000 65536"/>
                <a:gd name="T6" fmla="*/ 0 w 91440"/>
                <a:gd name="T7" fmla="*/ 0 h 312167"/>
                <a:gd name="T8" fmla="*/ 91440 w 91440"/>
                <a:gd name="T9" fmla="*/ 312167 h 312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440" h="312167">
                  <a:moveTo>
                    <a:pt x="45720" y="0"/>
                  </a:moveTo>
                  <a:lnTo>
                    <a:pt x="45720" y="312167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Unknown Shape"/>
            <p:cNvSpPr>
              <a:spLocks/>
            </p:cNvSpPr>
            <p:nvPr/>
          </p:nvSpPr>
          <p:spPr bwMode="auto">
            <a:xfrm>
              <a:off x="4363605" y="2090640"/>
              <a:ext cx="3603622" cy="310956"/>
            </a:xfrm>
            <a:custGeom>
              <a:avLst/>
              <a:gdLst>
                <a:gd name="T0" fmla="*/ 0 w 3604073"/>
                <a:gd name="T1" fmla="*/ 0 h 312167"/>
                <a:gd name="T2" fmla="*/ 0 w 3604073"/>
                <a:gd name="T3" fmla="*/ 155478 h 312167"/>
                <a:gd name="T4" fmla="*/ 3603622 w 3604073"/>
                <a:gd name="T5" fmla="*/ 155478 h 312167"/>
                <a:gd name="T6" fmla="*/ 3603622 w 3604073"/>
                <a:gd name="T7" fmla="*/ 310956 h 312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4073"/>
                <a:gd name="T13" fmla="*/ 0 h 312167"/>
                <a:gd name="T14" fmla="*/ 3604073 w 3604073"/>
                <a:gd name="T15" fmla="*/ 312167 h 312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4073" h="312167">
                  <a:moveTo>
                    <a:pt x="0" y="0"/>
                  </a:moveTo>
                  <a:lnTo>
                    <a:pt x="0" y="156083"/>
                  </a:lnTo>
                  <a:lnTo>
                    <a:pt x="3604073" y="156083"/>
                  </a:lnTo>
                  <a:lnTo>
                    <a:pt x="3604073" y="312167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Unknown Shape"/>
            <p:cNvSpPr>
              <a:spLocks/>
            </p:cNvSpPr>
            <p:nvPr/>
          </p:nvSpPr>
          <p:spPr bwMode="auto">
            <a:xfrm>
              <a:off x="6123474" y="3146716"/>
              <a:ext cx="90594" cy="310956"/>
            </a:xfrm>
            <a:custGeom>
              <a:avLst/>
              <a:gdLst>
                <a:gd name="T0" fmla="*/ 45297 w 91440"/>
                <a:gd name="T1" fmla="*/ 0 h 312167"/>
                <a:gd name="T2" fmla="*/ 45297 w 91440"/>
                <a:gd name="T3" fmla="*/ 310956 h 312167"/>
                <a:gd name="T4" fmla="*/ 0 60000 65536"/>
                <a:gd name="T5" fmla="*/ 0 60000 65536"/>
                <a:gd name="T6" fmla="*/ 0 w 91440"/>
                <a:gd name="T7" fmla="*/ 0 h 312167"/>
                <a:gd name="T8" fmla="*/ 91440 w 91440"/>
                <a:gd name="T9" fmla="*/ 312167 h 312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440" h="312167">
                  <a:moveTo>
                    <a:pt x="45720" y="0"/>
                  </a:moveTo>
                  <a:lnTo>
                    <a:pt x="45720" y="312167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Unknown Shape"/>
            <p:cNvSpPr>
              <a:spLocks/>
            </p:cNvSpPr>
            <p:nvPr/>
          </p:nvSpPr>
          <p:spPr bwMode="auto">
            <a:xfrm>
              <a:off x="4363605" y="2090640"/>
              <a:ext cx="1805167" cy="310956"/>
            </a:xfrm>
            <a:custGeom>
              <a:avLst/>
              <a:gdLst>
                <a:gd name="T0" fmla="*/ 0 w 1805392"/>
                <a:gd name="T1" fmla="*/ 0 h 312167"/>
                <a:gd name="T2" fmla="*/ 0 w 1805392"/>
                <a:gd name="T3" fmla="*/ 155478 h 312167"/>
                <a:gd name="T4" fmla="*/ 1805167 w 1805392"/>
                <a:gd name="T5" fmla="*/ 155478 h 312167"/>
                <a:gd name="T6" fmla="*/ 1805167 w 1805392"/>
                <a:gd name="T7" fmla="*/ 310956 h 312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05392"/>
                <a:gd name="T13" fmla="*/ 0 h 312167"/>
                <a:gd name="T14" fmla="*/ 1805392 w 1805392"/>
                <a:gd name="T15" fmla="*/ 312167 h 312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05392" h="312167">
                  <a:moveTo>
                    <a:pt x="0" y="0"/>
                  </a:moveTo>
                  <a:lnTo>
                    <a:pt x="0" y="156083"/>
                  </a:lnTo>
                  <a:lnTo>
                    <a:pt x="1805392" y="156083"/>
                  </a:lnTo>
                  <a:lnTo>
                    <a:pt x="1805392" y="312167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Unknown Shape"/>
            <p:cNvSpPr>
              <a:spLocks/>
            </p:cNvSpPr>
            <p:nvPr/>
          </p:nvSpPr>
          <p:spPr bwMode="auto">
            <a:xfrm>
              <a:off x="4325018" y="3146716"/>
              <a:ext cx="90594" cy="310956"/>
            </a:xfrm>
            <a:custGeom>
              <a:avLst/>
              <a:gdLst>
                <a:gd name="T0" fmla="*/ 45297 w 91440"/>
                <a:gd name="T1" fmla="*/ 0 h 312167"/>
                <a:gd name="T2" fmla="*/ 45297 w 91440"/>
                <a:gd name="T3" fmla="*/ 310956 h 312167"/>
                <a:gd name="T4" fmla="*/ 0 60000 65536"/>
                <a:gd name="T5" fmla="*/ 0 60000 65536"/>
                <a:gd name="T6" fmla="*/ 0 w 91440"/>
                <a:gd name="T7" fmla="*/ 0 h 312167"/>
                <a:gd name="T8" fmla="*/ 91440 w 91440"/>
                <a:gd name="T9" fmla="*/ 312167 h 312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440" h="312167">
                  <a:moveTo>
                    <a:pt x="45720" y="0"/>
                  </a:moveTo>
                  <a:lnTo>
                    <a:pt x="45720" y="312167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Unknown Shape"/>
            <p:cNvSpPr>
              <a:spLocks/>
            </p:cNvSpPr>
            <p:nvPr/>
          </p:nvSpPr>
          <p:spPr bwMode="auto">
            <a:xfrm>
              <a:off x="4318307" y="2090640"/>
              <a:ext cx="90594" cy="310956"/>
            </a:xfrm>
            <a:custGeom>
              <a:avLst/>
              <a:gdLst>
                <a:gd name="T0" fmla="*/ 45297 w 91440"/>
                <a:gd name="T1" fmla="*/ 0 h 312167"/>
                <a:gd name="T2" fmla="*/ 45297 w 91440"/>
                <a:gd name="T3" fmla="*/ 155478 h 312167"/>
                <a:gd name="T4" fmla="*/ 51946 w 91440"/>
                <a:gd name="T5" fmla="*/ 155478 h 312167"/>
                <a:gd name="T6" fmla="*/ 51946 w 91440"/>
                <a:gd name="T7" fmla="*/ 310956 h 312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440"/>
                <a:gd name="T13" fmla="*/ 0 h 312167"/>
                <a:gd name="T14" fmla="*/ 91440 w 91440"/>
                <a:gd name="T15" fmla="*/ 312167 h 312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440" h="312167">
                  <a:moveTo>
                    <a:pt x="45720" y="0"/>
                  </a:moveTo>
                  <a:lnTo>
                    <a:pt x="45720" y="156083"/>
                  </a:lnTo>
                  <a:lnTo>
                    <a:pt x="52431" y="156083"/>
                  </a:lnTo>
                  <a:lnTo>
                    <a:pt x="52431" y="312167"/>
                  </a:lnTo>
                </a:path>
              </a:pathLst>
            </a:custGeom>
            <a:noFill/>
            <a:ln w="12700" cap="flat" cmpd="sng">
              <a:solidFill>
                <a:srgbClr val="6390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Unknown Shape"/>
            <p:cNvSpPr>
              <a:spLocks/>
            </p:cNvSpPr>
            <p:nvPr/>
          </p:nvSpPr>
          <p:spPr bwMode="auto">
            <a:xfrm>
              <a:off x="2526562" y="3146716"/>
              <a:ext cx="90594" cy="310956"/>
            </a:xfrm>
            <a:custGeom>
              <a:avLst/>
              <a:gdLst>
                <a:gd name="T0" fmla="*/ 45297 w 91440"/>
                <a:gd name="T1" fmla="*/ 0 h 312167"/>
                <a:gd name="T2" fmla="*/ 45297 w 91440"/>
                <a:gd name="T3" fmla="*/ 310956 h 312167"/>
                <a:gd name="T4" fmla="*/ 0 60000 65536"/>
                <a:gd name="T5" fmla="*/ 0 60000 65536"/>
                <a:gd name="T6" fmla="*/ 0 w 91440"/>
                <a:gd name="T7" fmla="*/ 0 h 312167"/>
                <a:gd name="T8" fmla="*/ 91440 w 91440"/>
                <a:gd name="T9" fmla="*/ 312167 h 312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440" h="312167">
                  <a:moveTo>
                    <a:pt x="45720" y="0"/>
                  </a:moveTo>
                  <a:lnTo>
                    <a:pt x="45720" y="312167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Unknown Shape"/>
            <p:cNvSpPr>
              <a:spLocks/>
            </p:cNvSpPr>
            <p:nvPr/>
          </p:nvSpPr>
          <p:spPr bwMode="auto">
            <a:xfrm>
              <a:off x="2571859" y="2090640"/>
              <a:ext cx="1791745" cy="310956"/>
            </a:xfrm>
            <a:custGeom>
              <a:avLst/>
              <a:gdLst>
                <a:gd name="T0" fmla="*/ 1791745 w 1791969"/>
                <a:gd name="T1" fmla="*/ 0 h 312167"/>
                <a:gd name="T2" fmla="*/ 1791745 w 1791969"/>
                <a:gd name="T3" fmla="*/ 155478 h 312167"/>
                <a:gd name="T4" fmla="*/ 0 w 1791969"/>
                <a:gd name="T5" fmla="*/ 155478 h 312167"/>
                <a:gd name="T6" fmla="*/ 0 w 1791969"/>
                <a:gd name="T7" fmla="*/ 310956 h 312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91969"/>
                <a:gd name="T13" fmla="*/ 0 h 312167"/>
                <a:gd name="T14" fmla="*/ 1791969 w 1791969"/>
                <a:gd name="T15" fmla="*/ 312167 h 312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91969" h="312167">
                  <a:moveTo>
                    <a:pt x="1791969" y="0"/>
                  </a:moveTo>
                  <a:lnTo>
                    <a:pt x="1791969" y="156083"/>
                  </a:lnTo>
                  <a:lnTo>
                    <a:pt x="0" y="156083"/>
                  </a:lnTo>
                  <a:lnTo>
                    <a:pt x="0" y="312167"/>
                  </a:lnTo>
                </a:path>
              </a:pathLst>
            </a:custGeom>
            <a:noFill/>
            <a:ln w="12700" cap="flat" cmpd="sng">
              <a:solidFill>
                <a:srgbClr val="6390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Unknown Shape"/>
            <p:cNvSpPr>
              <a:spLocks/>
            </p:cNvSpPr>
            <p:nvPr/>
          </p:nvSpPr>
          <p:spPr bwMode="auto">
            <a:xfrm>
              <a:off x="713008" y="3146716"/>
              <a:ext cx="92271" cy="310956"/>
            </a:xfrm>
            <a:custGeom>
              <a:avLst/>
              <a:gdLst>
                <a:gd name="T0" fmla="*/ 46136 w 91440"/>
                <a:gd name="T1" fmla="*/ 0 h 312167"/>
                <a:gd name="T2" fmla="*/ 46136 w 91440"/>
                <a:gd name="T3" fmla="*/ 310956 h 312167"/>
                <a:gd name="T4" fmla="*/ 0 60000 65536"/>
                <a:gd name="T5" fmla="*/ 0 60000 65536"/>
                <a:gd name="T6" fmla="*/ 0 w 91440"/>
                <a:gd name="T7" fmla="*/ 0 h 312167"/>
                <a:gd name="T8" fmla="*/ 91440 w 91440"/>
                <a:gd name="T9" fmla="*/ 312167 h 3121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440" h="312167">
                  <a:moveTo>
                    <a:pt x="45720" y="0"/>
                  </a:moveTo>
                  <a:lnTo>
                    <a:pt x="45720" y="312167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Unknown Shape"/>
            <p:cNvSpPr>
              <a:spLocks/>
            </p:cNvSpPr>
            <p:nvPr/>
          </p:nvSpPr>
          <p:spPr bwMode="auto">
            <a:xfrm>
              <a:off x="759982" y="2090640"/>
              <a:ext cx="3603622" cy="310956"/>
            </a:xfrm>
            <a:custGeom>
              <a:avLst/>
              <a:gdLst>
                <a:gd name="T0" fmla="*/ 3603622 w 3604073"/>
                <a:gd name="T1" fmla="*/ 0 h 312167"/>
                <a:gd name="T2" fmla="*/ 3603622 w 3604073"/>
                <a:gd name="T3" fmla="*/ 155478 h 312167"/>
                <a:gd name="T4" fmla="*/ 0 w 3604073"/>
                <a:gd name="T5" fmla="*/ 155478 h 312167"/>
                <a:gd name="T6" fmla="*/ 0 w 3604073"/>
                <a:gd name="T7" fmla="*/ 310956 h 3121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4073"/>
                <a:gd name="T13" fmla="*/ 0 h 312167"/>
                <a:gd name="T14" fmla="*/ 3604073 w 3604073"/>
                <a:gd name="T15" fmla="*/ 312167 h 3121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4073" h="312167">
                  <a:moveTo>
                    <a:pt x="3604073" y="0"/>
                  </a:moveTo>
                  <a:lnTo>
                    <a:pt x="3604073" y="156083"/>
                  </a:lnTo>
                  <a:lnTo>
                    <a:pt x="0" y="156083"/>
                  </a:lnTo>
                  <a:lnTo>
                    <a:pt x="0" y="312167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3620399" y="1347475"/>
              <a:ext cx="1486410" cy="7431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3620399" y="1347475"/>
              <a:ext cx="1486410" cy="74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ENAMA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16777" y="2401596"/>
              <a:ext cx="1486410" cy="745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16777" y="2401596"/>
              <a:ext cx="1486410" cy="74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Farmers Organization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3355" y="3457672"/>
              <a:ext cx="1513253" cy="7431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29" name="Rectangle 19"/>
            <p:cNvSpPr>
              <a:spLocks noChangeArrowheads="1"/>
            </p:cNvSpPr>
            <p:nvPr/>
          </p:nvSpPr>
          <p:spPr bwMode="auto">
            <a:xfrm>
              <a:off x="3355" y="3457672"/>
              <a:ext cx="1513253" cy="74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CIA                     </a:t>
              </a:r>
            </a:p>
            <a:p>
              <a:pPr algn="ctr" eaLnBrk="1" hangingPunct="1"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 Coldiretti   Confagricoltura</a:t>
              </a: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1828654" y="2401596"/>
              <a:ext cx="1486410" cy="745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/>
          </p:nvSpPr>
          <p:spPr bwMode="auto">
            <a:xfrm>
              <a:off x="1828654" y="2401596"/>
              <a:ext cx="1486410" cy="74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Farm Contractors/ </a:t>
              </a:r>
            </a:p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Custom Hire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1828654" y="3457672"/>
              <a:ext cx="1486410" cy="7431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1828654" y="3457672"/>
              <a:ext cx="1486410" cy="74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UNIMA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3627110" y="2401596"/>
              <a:ext cx="1486410" cy="745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627110" y="2401596"/>
              <a:ext cx="1486410" cy="74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Manufacturers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3627110" y="3457672"/>
              <a:ext cx="1486410" cy="7431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3627110" y="3457672"/>
              <a:ext cx="1486410" cy="74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8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FEDERUNACOMA </a:t>
              </a:r>
            </a:p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8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CONFARTIGIANATO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5425565" y="2401596"/>
              <a:ext cx="1486410" cy="745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5425565" y="2401596"/>
              <a:ext cx="1486410" cy="74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Dealers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425565" y="3457672"/>
              <a:ext cx="1486410" cy="7431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425565" y="3457672"/>
              <a:ext cx="1486410" cy="74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900" b="1" dirty="0">
                <a:solidFill>
                  <a:srgbClr val="FFFFFF"/>
                </a:solidFill>
                <a:ea typeface="MS PGothic" charset="0"/>
                <a:cs typeface="MS PGothic" charset="0"/>
                <a:sym typeface="MS PGothic" charset="0"/>
              </a:endParaRPr>
            </a:p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 dirty="0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ASSOCAP</a:t>
              </a:r>
              <a:endParaRPr lang="en-US" dirty="0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>
              <a:off x="7224021" y="2401596"/>
              <a:ext cx="1486410" cy="745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43" name="Rectangle 33"/>
            <p:cNvSpPr>
              <a:spLocks noChangeArrowheads="1"/>
            </p:cNvSpPr>
            <p:nvPr/>
          </p:nvSpPr>
          <p:spPr bwMode="auto">
            <a:xfrm>
              <a:off x="7224021" y="2401596"/>
              <a:ext cx="1486410" cy="745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spcBef>
                  <a:spcPts val="1000"/>
                </a:spcBef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Public Sector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  <p:sp>
          <p:nvSpPr>
            <p:cNvPr id="44" name="Rectangle 34"/>
            <p:cNvSpPr>
              <a:spLocks noChangeArrowheads="1"/>
            </p:cNvSpPr>
            <p:nvPr/>
          </p:nvSpPr>
          <p:spPr bwMode="auto">
            <a:xfrm>
              <a:off x="7224021" y="3457672"/>
              <a:ext cx="1486410" cy="74316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ts val="1000"/>
                </a:spcBef>
                <a:buFont typeface="Arial" charset="0"/>
                <a:buNone/>
              </a:pPr>
              <a:endParaRPr lang="en-US" sz="1300">
                <a:solidFill>
                  <a:srgbClr val="000000"/>
                </a:solidFill>
                <a:ea typeface="MS PGothic" charset="0"/>
                <a:cs typeface="MS PGothic" charset="0"/>
                <a:sym typeface="MS PGothic" charset="0"/>
              </a:endParaRPr>
            </a:p>
          </p:txBody>
        </p:sp>
        <p:sp>
          <p:nvSpPr>
            <p:cNvPr id="45" name="Rectangle 35"/>
            <p:cNvSpPr>
              <a:spLocks noChangeArrowheads="1"/>
            </p:cNvSpPr>
            <p:nvPr/>
          </p:nvSpPr>
          <p:spPr bwMode="auto">
            <a:xfrm>
              <a:off x="7224021" y="3457672"/>
              <a:ext cx="1486410" cy="74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715" tIns="5715" rIns="5715" bIns="5715" anchor="ctr"/>
            <a:lstStyle/>
            <a:p>
              <a:pPr algn="ctr" eaLnBrk="1" hangingPunct="1"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Ministry of Agriculture Regions        </a:t>
              </a:r>
            </a:p>
            <a:p>
              <a:pPr algn="ctr" eaLnBrk="1" hangingPunct="1">
                <a:buFont typeface="Arial" charset="0"/>
                <a:buNone/>
              </a:pPr>
              <a:r>
                <a:rPr lang="en-US" sz="900" b="1">
                  <a:solidFill>
                    <a:srgbClr val="FFFFFF"/>
                  </a:solidFill>
                  <a:ea typeface="MS PGothic" charset="0"/>
                  <a:cs typeface="MS PGothic" charset="0"/>
                  <a:sym typeface="MS PGothic" charset="0"/>
                </a:rPr>
                <a:t> CRA </a:t>
              </a:r>
              <a:endParaRPr lang="en-US">
                <a:solidFill>
                  <a:srgbClr val="000000"/>
                </a:solidFill>
                <a:sym typeface="Arial" charset="0"/>
              </a:endParaRPr>
            </a:p>
          </p:txBody>
        </p:sp>
      </p:grpSp>
      <p:pic>
        <p:nvPicPr>
          <p:cNvPr id="12" name="Immagin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973" y="4237517"/>
            <a:ext cx="591599" cy="213290"/>
          </a:xfrm>
          <a:prstGeom prst="rect">
            <a:avLst/>
          </a:prstGeom>
        </p:spPr>
      </p:pic>
      <p:sp>
        <p:nvSpPr>
          <p:cNvPr id="46" name="CasellaDiTesto 4"/>
          <p:cNvSpPr>
            <a:spLocks noChangeArrowheads="1"/>
          </p:cNvSpPr>
          <p:nvPr/>
        </p:nvSpPr>
        <p:spPr bwMode="auto">
          <a:xfrm>
            <a:off x="3159104" y="5210392"/>
            <a:ext cx="574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b="1" dirty="0" smtClean="0">
                <a:ea typeface="MS PGothic" charset="0"/>
                <a:cs typeface="MS PGothic" charset="0"/>
                <a:sym typeface="Arial" charset="0"/>
              </a:rPr>
              <a:t>ACTIVITIES IN </a:t>
            </a:r>
            <a:r>
              <a:rPr lang="en-US" b="1" dirty="0">
                <a:ea typeface="MS PGothic" charset="0"/>
                <a:cs typeface="MS PGothic" charset="0"/>
                <a:sym typeface="Arial" charset="0"/>
              </a:rPr>
              <a:t>THE FIELD OF AGRICULTURAL </a:t>
            </a:r>
            <a:r>
              <a:rPr lang="en-US" b="1" dirty="0" smtClean="0">
                <a:ea typeface="MS PGothic" charset="0"/>
                <a:cs typeface="MS PGothic" charset="0"/>
                <a:sym typeface="Arial" charset="0"/>
              </a:rPr>
              <a:t>ENGINEERING</a:t>
            </a:r>
          </a:p>
          <a:p>
            <a:pPr algn="ctr" eaLnBrk="1" hangingPunct="1">
              <a:buFont typeface="Arial" charset="0"/>
              <a:buNone/>
            </a:pPr>
            <a:r>
              <a:rPr lang="en-US" b="1" dirty="0" smtClean="0">
                <a:ea typeface="MS PGothic" charset="0"/>
                <a:cs typeface="MS PGothic" charset="0"/>
                <a:sym typeface="Arial" charset="0"/>
              </a:rPr>
              <a:t>AND NOTIFIED CERTIFICATION BODY</a:t>
            </a:r>
            <a:endParaRPr lang="en-US" b="1" dirty="0">
              <a:ea typeface="MS PGothic" charset="0"/>
              <a:cs typeface="MS PGothic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e 31"/>
          <p:cNvSpPr/>
          <p:nvPr/>
        </p:nvSpPr>
        <p:spPr>
          <a:xfrm>
            <a:off x="9337224" y="4195482"/>
            <a:ext cx="1020121" cy="4684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/>
          <p:cNvSpPr/>
          <p:nvPr/>
        </p:nvSpPr>
        <p:spPr>
          <a:xfrm>
            <a:off x="2269998" y="4651646"/>
            <a:ext cx="3979333" cy="102540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851893" y="1504675"/>
            <a:ext cx="3979333" cy="6961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8535677" y="1288160"/>
            <a:ext cx="2154744" cy="49971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Titolo 1"/>
          <p:cNvSpPr>
            <a:spLocks noGrp="1" noChangeArrowheads="1"/>
          </p:cNvSpPr>
          <p:nvPr/>
        </p:nvSpPr>
        <p:spPr bwMode="auto">
          <a:xfrm>
            <a:off x="0" y="190588"/>
            <a:ext cx="9004124" cy="7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accent1"/>
                </a:solidFill>
                <a:latin typeface="+mj-lt"/>
                <a:ea typeface="+mj-ea"/>
                <a:cs typeface="SimSun" charset="0"/>
                <a:sym typeface="Corbel" charset="0"/>
              </a:defRPr>
            </a:lvl1pPr>
            <a:lvl2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2pPr>
            <a:lvl3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3pPr>
            <a:lvl4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4pPr>
            <a:lvl5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5pPr>
            <a:lvl6pPr marL="13716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6pPr>
            <a:lvl7pPr marL="18288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7pPr>
            <a:lvl8pPr marL="22860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8pPr>
            <a:lvl9pPr marL="27432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rbel" charset="0"/>
                <a:ea typeface="SimSun" charset="0"/>
              </a:rPr>
              <a:t>Areas of interest for Dealers: certification/</a:t>
            </a:r>
            <a:r>
              <a:rPr lang="en-US" altLang="zh-CN" sz="2800" dirty="0" err="1" smtClean="0">
                <a:latin typeface="Corbel" charset="0"/>
                <a:ea typeface="SimSun" charset="0"/>
              </a:rPr>
              <a:t>homolgation</a:t>
            </a:r>
            <a:endParaRPr lang="en-US" altLang="zh-CN" sz="2800" dirty="0" smtClean="0">
              <a:latin typeface="Corbel" charset="0"/>
              <a:ea typeface="SimSun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8765778" y="1301325"/>
            <a:ext cx="3349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000" kern="1200" dirty="0" err="1"/>
              <a:t>homologation</a:t>
            </a:r>
            <a:endParaRPr lang="en-US" sz="2000" kern="1200" dirty="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640384" y="4786744"/>
            <a:ext cx="3349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000" kern="1200" dirty="0" err="1"/>
              <a:t>assurance</a:t>
            </a:r>
            <a:r>
              <a:rPr lang="it-IT" sz="2000" kern="1200" dirty="0"/>
              <a:t> for </a:t>
            </a:r>
            <a:r>
              <a:rPr lang="it-IT" sz="2000" kern="1200" dirty="0" err="1"/>
              <a:t>well</a:t>
            </a:r>
            <a:r>
              <a:rPr lang="it-IT" sz="2000" kern="1200" dirty="0"/>
              <a:t> </a:t>
            </a:r>
            <a:r>
              <a:rPr lang="it-IT" sz="2000" kern="1200" dirty="0" err="1"/>
              <a:t>performing</a:t>
            </a:r>
            <a:r>
              <a:rPr lang="it-IT" sz="2000" kern="1200" dirty="0"/>
              <a:t> </a:t>
            </a:r>
            <a:r>
              <a:rPr lang="it-IT" sz="2000" kern="1200" dirty="0" err="1"/>
              <a:t>machines</a:t>
            </a:r>
            <a:r>
              <a:rPr lang="it-IT" sz="2000" kern="1200" dirty="0"/>
              <a:t>/</a:t>
            </a:r>
            <a:r>
              <a:rPr lang="it-IT" sz="2000" kern="1200" dirty="0" err="1"/>
              <a:t>equipments</a:t>
            </a:r>
            <a:endParaRPr lang="it-IT" sz="2000" kern="1200" dirty="0"/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002998" y="1594324"/>
            <a:ext cx="4058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it-IT" sz="2000" kern="1200" dirty="0" err="1"/>
              <a:t>assurance</a:t>
            </a:r>
            <a:r>
              <a:rPr lang="it-IT" sz="2000" kern="1200" dirty="0"/>
              <a:t> of </a:t>
            </a:r>
            <a:r>
              <a:rPr lang="it-IT" sz="2000" kern="1200" dirty="0" err="1"/>
              <a:t>safety</a:t>
            </a:r>
            <a:r>
              <a:rPr lang="it-IT" sz="2000" kern="1200" dirty="0"/>
              <a:t> </a:t>
            </a:r>
            <a:r>
              <a:rPr lang="it-IT" sz="2000" kern="1200" dirty="0" err="1"/>
              <a:t>requirements</a:t>
            </a:r>
            <a:endParaRPr lang="it-IT" sz="2000" kern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503775" y="4216304"/>
            <a:ext cx="205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other</a:t>
            </a:r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2248429" y="2238285"/>
            <a:ext cx="4090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s</a:t>
            </a:r>
            <a:r>
              <a:rPr lang="it-IT" dirty="0" err="1" smtClean="0"/>
              <a:t>afety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r>
              <a:rPr lang="it-IT" dirty="0"/>
              <a:t> </a:t>
            </a:r>
            <a:r>
              <a:rPr lang="it-IT" dirty="0" smtClean="0"/>
              <a:t>for </a:t>
            </a:r>
            <a:r>
              <a:rPr lang="it-IT" dirty="0" err="1" smtClean="0"/>
              <a:t>humans</a:t>
            </a:r>
            <a:r>
              <a:rPr lang="it-IT" dirty="0" smtClean="0"/>
              <a:t>, </a:t>
            </a:r>
            <a:r>
              <a:rPr lang="it-IT" dirty="0" err="1" smtClean="0"/>
              <a:t>environment</a:t>
            </a:r>
            <a:r>
              <a:rPr lang="it-IT" dirty="0" smtClean="0"/>
              <a:t> and </a:t>
            </a:r>
            <a:r>
              <a:rPr lang="it-IT" dirty="0" err="1" smtClean="0"/>
              <a:t>food</a:t>
            </a:r>
            <a:r>
              <a:rPr lang="it-IT" dirty="0" smtClean="0"/>
              <a:t> production</a:t>
            </a:r>
          </a:p>
          <a:p>
            <a:r>
              <a:rPr lang="it-IT" dirty="0" smtClean="0"/>
              <a:t>(</a:t>
            </a:r>
            <a:r>
              <a:rPr lang="it-IT" dirty="0" err="1" smtClean="0"/>
              <a:t>certification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8379561" y="1821859"/>
            <a:ext cx="3716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h</a:t>
            </a:r>
            <a:r>
              <a:rPr lang="it-IT" dirty="0" err="1" smtClean="0"/>
              <a:t>omologation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by </a:t>
            </a:r>
            <a:r>
              <a:rPr lang="it-IT" dirty="0" err="1" smtClean="0"/>
              <a:t>regulations</a:t>
            </a:r>
            <a:r>
              <a:rPr lang="it-IT" dirty="0" smtClean="0"/>
              <a:t> and </a:t>
            </a:r>
            <a:r>
              <a:rPr lang="it-IT" dirty="0" err="1" smtClean="0"/>
              <a:t>subsidies</a:t>
            </a:r>
            <a:r>
              <a:rPr lang="it-IT" dirty="0" smtClean="0"/>
              <a:t>.</a:t>
            </a:r>
          </a:p>
          <a:p>
            <a:r>
              <a:rPr lang="it-IT" dirty="0" smtClean="0"/>
              <a:t>e.g. </a:t>
            </a:r>
            <a:r>
              <a:rPr lang="it-IT" dirty="0" err="1" smtClean="0"/>
              <a:t>Directives</a:t>
            </a:r>
            <a:r>
              <a:rPr lang="it-IT" dirty="0" smtClean="0"/>
              <a:t> on the control and use of </a:t>
            </a:r>
            <a:r>
              <a:rPr lang="it-IT" dirty="0" err="1" smtClean="0"/>
              <a:t>sprayers</a:t>
            </a:r>
            <a:r>
              <a:rPr lang="it-IT" dirty="0" smtClean="0"/>
              <a:t> …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767501" y="4278768"/>
            <a:ext cx="3726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</a:t>
            </a:r>
            <a:r>
              <a:rPr lang="it-IT" dirty="0" err="1" smtClean="0"/>
              <a:t>ertification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3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9722372" y="3997680"/>
            <a:ext cx="1020120" cy="57258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/>
          <p:cNvSpPr/>
          <p:nvPr/>
        </p:nvSpPr>
        <p:spPr>
          <a:xfrm>
            <a:off x="352473" y="3655124"/>
            <a:ext cx="3650074" cy="72437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Ovale 25"/>
          <p:cNvSpPr/>
          <p:nvPr/>
        </p:nvSpPr>
        <p:spPr>
          <a:xfrm>
            <a:off x="481148" y="1870127"/>
            <a:ext cx="2652889" cy="573851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Titolo 1"/>
          <p:cNvSpPr>
            <a:spLocks noGrp="1" noChangeArrowheads="1"/>
          </p:cNvSpPr>
          <p:nvPr/>
        </p:nvSpPr>
        <p:spPr bwMode="auto">
          <a:xfrm>
            <a:off x="0" y="190588"/>
            <a:ext cx="6206068" cy="7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accent1"/>
                </a:solidFill>
                <a:latin typeface="+mj-lt"/>
                <a:ea typeface="+mj-ea"/>
                <a:cs typeface="SimSun" charset="0"/>
                <a:sym typeface="Corbel" charset="0"/>
              </a:defRPr>
            </a:lvl1pPr>
            <a:lvl2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2pPr>
            <a:lvl3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3pPr>
            <a:lvl4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4pPr>
            <a:lvl5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5pPr>
            <a:lvl6pPr marL="13716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6pPr>
            <a:lvl7pPr marL="18288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7pPr>
            <a:lvl8pPr marL="22860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8pPr>
            <a:lvl9pPr marL="27432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Corbel" charset="0"/>
                <a:ea typeface="SimSun" charset="0"/>
              </a:rPr>
              <a:t>Areas of interest for Dealers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754321" y="1889082"/>
            <a:ext cx="3348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000" kern="1200" dirty="0"/>
              <a:t>training of </a:t>
            </a:r>
            <a:r>
              <a:rPr lang="it-IT" sz="2000" kern="1200" dirty="0" err="1"/>
              <a:t>experts</a:t>
            </a:r>
            <a:endParaRPr lang="it-IT" sz="2000" kern="1200" dirty="0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668873" y="3784433"/>
            <a:ext cx="33480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2000" dirty="0" err="1"/>
              <a:t>m</a:t>
            </a:r>
            <a:r>
              <a:rPr lang="it-IT" sz="2000" dirty="0" err="1" smtClean="0"/>
              <a:t>aintenance</a:t>
            </a:r>
            <a:r>
              <a:rPr lang="it-IT" sz="2000" dirty="0" smtClean="0"/>
              <a:t> and </a:t>
            </a:r>
            <a:r>
              <a:rPr lang="it-IT" sz="2000" dirty="0" err="1" smtClean="0"/>
              <a:t>spare</a:t>
            </a:r>
            <a:r>
              <a:rPr lang="it-IT" sz="2000" dirty="0" smtClean="0"/>
              <a:t> </a:t>
            </a:r>
            <a:r>
              <a:rPr lang="it-IT" sz="2000" dirty="0" err="1" smtClean="0"/>
              <a:t>parts</a:t>
            </a:r>
            <a:endParaRPr lang="it-IT" sz="2000" kern="1200" dirty="0"/>
          </a:p>
        </p:txBody>
      </p:sp>
      <p:sp>
        <p:nvSpPr>
          <p:cNvPr id="3" name="CasellaDiTesto 2"/>
          <p:cNvSpPr txBox="1"/>
          <p:nvPr/>
        </p:nvSpPr>
        <p:spPr>
          <a:xfrm flipH="1">
            <a:off x="9878513" y="4049734"/>
            <a:ext cx="728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Other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74864" y="2196642"/>
            <a:ext cx="408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dirty="0" smtClean="0"/>
              <a:t>raining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fundamental</a:t>
            </a:r>
            <a:r>
              <a:rPr lang="it-IT" dirty="0" smtClean="0"/>
              <a:t> for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performing</a:t>
            </a:r>
            <a:r>
              <a:rPr lang="it-IT" dirty="0" smtClean="0"/>
              <a:t> </a:t>
            </a:r>
            <a:r>
              <a:rPr lang="it-IT" dirty="0" err="1" smtClean="0"/>
              <a:t>machines</a:t>
            </a:r>
            <a:r>
              <a:rPr lang="it-IT" dirty="0" smtClean="0"/>
              <a:t> and new </a:t>
            </a:r>
            <a:r>
              <a:rPr lang="it-IT" dirty="0" err="1" smtClean="0"/>
              <a:t>technologie</a:t>
            </a:r>
            <a:r>
              <a:rPr lang="it-IT" dirty="0" smtClean="0"/>
              <a:t> (</a:t>
            </a:r>
            <a:r>
              <a:rPr lang="it-IT" dirty="0" err="1" smtClean="0"/>
              <a:t>certification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06093" y="4330820"/>
            <a:ext cx="3997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</a:t>
            </a:r>
            <a:r>
              <a:rPr lang="it-IT" dirty="0" err="1" smtClean="0"/>
              <a:t>fter</a:t>
            </a:r>
            <a:r>
              <a:rPr lang="it-IT" dirty="0" smtClean="0"/>
              <a:t> sale </a:t>
            </a:r>
            <a:r>
              <a:rPr lang="it-IT" dirty="0" err="1" smtClean="0"/>
              <a:t>services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45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1353220" y="4559855"/>
            <a:ext cx="8900030" cy="129091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26086" y="957778"/>
            <a:ext cx="8348332" cy="470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conclusion</a:t>
            </a:r>
            <a:r>
              <a:rPr lang="it-IT" dirty="0" smtClean="0"/>
              <a:t> in the </a:t>
            </a:r>
            <a:r>
              <a:rPr lang="it-IT" dirty="0" err="1" smtClean="0"/>
              <a:t>coming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r>
              <a:rPr lang="it-IT" dirty="0" smtClean="0"/>
              <a:t> the scenario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quickly</a:t>
            </a:r>
            <a:r>
              <a:rPr lang="it-IT" dirty="0" smtClean="0"/>
              <a:t> and new </a:t>
            </a:r>
            <a:r>
              <a:rPr lang="it-IT" dirty="0" err="1" smtClean="0"/>
              <a:t>technologies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precision</a:t>
            </a:r>
            <a:r>
              <a:rPr lang="it-IT" dirty="0" smtClean="0"/>
              <a:t> </a:t>
            </a:r>
            <a:r>
              <a:rPr lang="it-IT" dirty="0" err="1" smtClean="0"/>
              <a:t>farming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r>
              <a:rPr lang="it-IT" dirty="0" smtClean="0"/>
              <a:t> the </a:t>
            </a:r>
            <a:r>
              <a:rPr lang="it-IT" dirty="0" err="1" smtClean="0"/>
              <a:t>approach</a:t>
            </a:r>
            <a:r>
              <a:rPr lang="it-IT" dirty="0" smtClean="0"/>
              <a:t> to </a:t>
            </a:r>
            <a:r>
              <a:rPr lang="it-IT" dirty="0" err="1" smtClean="0"/>
              <a:t>agriculture</a:t>
            </a:r>
            <a:r>
              <a:rPr lang="it-IT" dirty="0" smtClean="0"/>
              <a:t> and new </a:t>
            </a:r>
            <a:r>
              <a:rPr lang="it-IT" dirty="0" err="1" smtClean="0"/>
              <a:t>players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join.</a:t>
            </a:r>
          </a:p>
          <a:p>
            <a:endParaRPr lang="it-IT" dirty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clear</a:t>
            </a:r>
            <a:r>
              <a:rPr lang="it-IT" dirty="0" smtClean="0"/>
              <a:t> </a:t>
            </a:r>
            <a:r>
              <a:rPr lang="it-IT" dirty="0" err="1" smtClean="0"/>
              <a:t>demonstration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speak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</a:t>
            </a:r>
            <a:r>
              <a:rPr lang="it-IT" dirty="0" err="1" smtClean="0"/>
              <a:t>precision</a:t>
            </a:r>
            <a:r>
              <a:rPr lang="it-IT" dirty="0" smtClean="0"/>
              <a:t> </a:t>
            </a:r>
            <a:r>
              <a:rPr lang="it-IT" dirty="0" err="1" smtClean="0"/>
              <a:t>farming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a decade ago </a:t>
            </a:r>
            <a:r>
              <a:rPr lang="it-IT" dirty="0" err="1" smtClean="0"/>
              <a:t>was</a:t>
            </a:r>
            <a:r>
              <a:rPr lang="it-IT" dirty="0" smtClean="0"/>
              <a:t> a </a:t>
            </a:r>
            <a:r>
              <a:rPr lang="it-IT" dirty="0" err="1" smtClean="0"/>
              <a:t>matter</a:t>
            </a:r>
            <a:r>
              <a:rPr lang="it-IT" dirty="0" smtClean="0"/>
              <a:t> for some </a:t>
            </a:r>
            <a:r>
              <a:rPr lang="it-IT" dirty="0" err="1" smtClean="0"/>
              <a:t>agricultural</a:t>
            </a:r>
            <a:r>
              <a:rPr lang="it-IT" dirty="0" smtClean="0"/>
              <a:t> </a:t>
            </a:r>
            <a:r>
              <a:rPr lang="it-IT" dirty="0" err="1" smtClean="0"/>
              <a:t>engineers</a:t>
            </a:r>
            <a:r>
              <a:rPr lang="it-IT" dirty="0" smtClean="0"/>
              <a:t> and </a:t>
            </a:r>
            <a:r>
              <a:rPr lang="it-IT" dirty="0" err="1" smtClean="0"/>
              <a:t>nowadays</a:t>
            </a:r>
            <a:r>
              <a:rPr lang="it-IT" dirty="0" smtClean="0"/>
              <a:t> </a:t>
            </a:r>
            <a:r>
              <a:rPr lang="it-IT" dirty="0" err="1" smtClean="0"/>
              <a:t>it’s</a:t>
            </a:r>
            <a:r>
              <a:rPr lang="it-IT" dirty="0" smtClean="0"/>
              <a:t> a must for Microsoft, Google etc.</a:t>
            </a:r>
          </a:p>
          <a:p>
            <a:endParaRPr lang="it-IT" dirty="0"/>
          </a:p>
          <a:p>
            <a:r>
              <a:rPr lang="it-IT" dirty="0" err="1" smtClean="0"/>
              <a:t>Agriculture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the PRIMARY SECTOR and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no life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sz="2400" b="1" dirty="0" smtClean="0"/>
              <a:t>In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scenario </a:t>
            </a:r>
            <a:r>
              <a:rPr lang="it-IT" sz="2400" b="1" dirty="0" err="1" smtClean="0"/>
              <a:t>there</a:t>
            </a:r>
            <a:r>
              <a:rPr lang="it-IT" sz="2400" b="1" dirty="0" smtClean="0"/>
              <a:t> are and </a:t>
            </a:r>
            <a:r>
              <a:rPr lang="it-IT" sz="2400" b="1" dirty="0" err="1" smtClean="0"/>
              <a:t>will</a:t>
            </a:r>
            <a:r>
              <a:rPr lang="it-IT" sz="2400" b="1" dirty="0" smtClean="0"/>
              <a:t> be new </a:t>
            </a:r>
            <a:r>
              <a:rPr lang="it-IT" sz="2400" b="1" dirty="0" err="1" smtClean="0"/>
              <a:t>opportunities</a:t>
            </a:r>
            <a:r>
              <a:rPr lang="it-IT" sz="2400" b="1" dirty="0" smtClean="0"/>
              <a:t> for </a:t>
            </a:r>
            <a:r>
              <a:rPr lang="it-IT" sz="2400" b="1" dirty="0" err="1" smtClean="0"/>
              <a:t>those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who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will</a:t>
            </a:r>
            <a:r>
              <a:rPr lang="it-IT" sz="2400" b="1" dirty="0"/>
              <a:t> </a:t>
            </a:r>
            <a:r>
              <a:rPr lang="it-IT" sz="2400" b="1" dirty="0" smtClean="0"/>
              <a:t>take </a:t>
            </a:r>
            <a:r>
              <a:rPr lang="it-IT" sz="2400" b="1" dirty="0" err="1" smtClean="0"/>
              <a:t>them</a:t>
            </a:r>
            <a:r>
              <a:rPr lang="it-IT" sz="2400" b="1" dirty="0" smtClean="0"/>
              <a:t>.</a:t>
            </a:r>
            <a:endParaRPr lang="it-IT" sz="2400" b="1" dirty="0"/>
          </a:p>
        </p:txBody>
      </p:sp>
      <p:sp>
        <p:nvSpPr>
          <p:cNvPr id="6" name="Freccia giù 5"/>
          <p:cNvSpPr/>
          <p:nvPr/>
        </p:nvSpPr>
        <p:spPr>
          <a:xfrm>
            <a:off x="5475340" y="3643719"/>
            <a:ext cx="655791" cy="75997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Segnaposto contenuto 2"/>
          <p:cNvSpPr>
            <a:spLocks noGrp="1" noChangeArrowheads="1"/>
          </p:cNvSpPr>
          <p:nvPr/>
        </p:nvSpPr>
        <p:spPr bwMode="auto">
          <a:xfrm>
            <a:off x="1455242" y="822993"/>
            <a:ext cx="9372600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09550" indent="-209550" algn="l" rtl="0" eaLnBrk="0" fontAlgn="base" hangingPunct="0">
              <a:lnSpc>
                <a:spcPct val="90000"/>
              </a:lnSpc>
              <a:spcBef>
                <a:spcPts val="11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SimSun" charset="0"/>
                <a:sym typeface="Corbel" charset="0"/>
              </a:defRPr>
            </a:lvl1pPr>
            <a:lvl2pPr marL="438150" indent="-153988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SimSun" charset="0"/>
                <a:sym typeface="Corbel" charset="0"/>
              </a:defRPr>
            </a:lvl2pPr>
            <a:lvl3pPr marL="676275" indent="-153988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SimSun" charset="0"/>
                <a:sym typeface="Corbel" charset="0"/>
              </a:defRPr>
            </a:lvl3pPr>
            <a:lvl4pPr marL="904875" indent="-153988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SimSun" charset="0"/>
                <a:sym typeface="Corbel" charset="0"/>
              </a:defRPr>
            </a:lvl4pPr>
            <a:lvl5pPr marL="1133475" indent="-153988" algn="l" rtl="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SimSun" charset="0"/>
                <a:sym typeface="Corbe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r>
              <a:rPr lang="en-US" altLang="zh-CN" sz="3600" b="1" i="1" kern="1200" dirty="0">
                <a:solidFill>
                  <a:srgbClr val="00B050"/>
                </a:solidFill>
                <a:latin typeface="Corbel" charset="0"/>
                <a:ea typeface="SimSun" charset="0"/>
              </a:rPr>
              <a:t>THANK YOU FOR YOUR ATTENTION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altLang="zh-CN" sz="3200" b="1" kern="1200" dirty="0">
              <a:latin typeface="Corbel" charset="0"/>
              <a:ea typeface="SimSun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altLang="zh-CN" sz="2400" b="1" i="1" kern="1200" dirty="0" err="1">
                <a:latin typeface="Corbel" charset="0"/>
                <a:ea typeface="SimSun" charset="0"/>
              </a:rPr>
              <a:t>sandro.liberatori@enama.it</a:t>
            </a:r>
            <a:endParaRPr lang="en-US" altLang="zh-CN" sz="2400" b="1" i="1" kern="1200" dirty="0">
              <a:latin typeface="Corbel" charset="0"/>
              <a:ea typeface="SimSun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zh-CN" sz="2400" b="1" i="1" kern="1200" dirty="0">
              <a:latin typeface="Corbel" charset="0"/>
              <a:ea typeface="SimSun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US" altLang="zh-CN" sz="2400" b="1" i="1" kern="1200" dirty="0">
              <a:latin typeface="Corbel" charset="0"/>
              <a:ea typeface="SimSun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US" altLang="zh-CN" sz="2400" b="1" i="1" kern="1200" dirty="0" err="1">
                <a:latin typeface="Corbel" charset="0"/>
                <a:ea typeface="SimSun" charset="0"/>
              </a:rPr>
              <a:t>www.enama.it</a:t>
            </a:r>
            <a:endParaRPr lang="en-US" altLang="zh-CN" sz="2400" b="1" i="1" kern="1200" dirty="0">
              <a:latin typeface="Corbel" charset="0"/>
              <a:ea typeface="SimSun" charset="0"/>
            </a:endParaRP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26" y="4378862"/>
            <a:ext cx="4943475" cy="1257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10" name="Rettangolo 5"/>
          <p:cNvSpPr>
            <a:spLocks noChangeArrowheads="1"/>
          </p:cNvSpPr>
          <p:nvPr/>
        </p:nvSpPr>
        <p:spPr bwMode="auto">
          <a:xfrm>
            <a:off x="677863" y="1152525"/>
            <a:ext cx="98679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2000" b="1" u="sng" dirty="0">
                <a:solidFill>
                  <a:srgbClr val="254061"/>
                </a:solidFill>
                <a:sym typeface="Corbel" charset="0"/>
              </a:rPr>
              <a:t>Machinery Certification: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CN" dirty="0">
              <a:sym typeface="Corbe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ENAMA Certification of performances and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safety of agricultural machines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CN" sz="1600" dirty="0">
              <a:solidFill>
                <a:srgbClr val="FF0000"/>
              </a:solidFill>
              <a:sym typeface="Corbe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VS ENAMA Certification of safety of agricultural machines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CN" sz="1600" dirty="0">
              <a:solidFill>
                <a:srgbClr val="FF0000"/>
              </a:solidFill>
              <a:sym typeface="Corbe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ENAMA Certification of components of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agricultural machines		</a:t>
            </a:r>
            <a:endParaRPr lang="en-US" altLang="zh-CN" sz="1600" dirty="0">
              <a:solidFill>
                <a:srgbClr val="FF0000"/>
              </a:solidFill>
              <a:sym typeface="Corbe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 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ENAMA/AEF Certification of ISOBUS Technologies</a:t>
            </a:r>
          </a:p>
        </p:txBody>
      </p:sp>
      <p:pic>
        <p:nvPicPr>
          <p:cNvPr id="11" name="Immagine 10" descr="adesivo certificata Enam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51" y="883632"/>
            <a:ext cx="14541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4" descr="adesivo certificata V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43" y="1682225"/>
            <a:ext cx="14541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62" y="3383461"/>
            <a:ext cx="15367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 descr="adesivo certificato comp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962" y="2523289"/>
            <a:ext cx="14541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tangolo 6"/>
          <p:cNvSpPr>
            <a:spLocks noChangeArrowheads="1"/>
          </p:cNvSpPr>
          <p:nvPr/>
        </p:nvSpPr>
        <p:spPr bwMode="auto">
          <a:xfrm>
            <a:off x="552995" y="3751800"/>
            <a:ext cx="10240962" cy="295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endParaRPr lang="en-US" altLang="zh-CN" sz="2000" b="1" u="sng" dirty="0">
              <a:solidFill>
                <a:srgbClr val="254061"/>
              </a:solidFill>
              <a:sym typeface="Corbel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b="1" u="sng" dirty="0" err="1">
                <a:solidFill>
                  <a:srgbClr val="254061"/>
                </a:solidFill>
                <a:sym typeface="Corbel" charset="0"/>
              </a:rPr>
              <a:t>Agroenergy</a:t>
            </a:r>
            <a:r>
              <a:rPr lang="en-US" altLang="zh-CN" b="1" u="sng" dirty="0">
                <a:solidFill>
                  <a:srgbClr val="254061"/>
                </a:solidFill>
                <a:sym typeface="Corbel" charset="0"/>
              </a:rPr>
              <a:t> Certification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CN" b="1" dirty="0">
              <a:sym typeface="Corbe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b="1" i="1" dirty="0" err="1">
                <a:sym typeface="Corbel" charset="0"/>
              </a:rPr>
              <a:t>ENplus</a:t>
            </a:r>
            <a:r>
              <a:rPr lang="en-US" altLang="zh-CN" sz="1600" b="1" dirty="0">
                <a:sym typeface="Corbel" charset="0"/>
              </a:rPr>
              <a:t> </a:t>
            </a:r>
            <a:r>
              <a:rPr lang="en-US" altLang="zh-CN" sz="1600" dirty="0">
                <a:sym typeface="Corbel" charset="0"/>
              </a:rPr>
              <a:t>Pellet Certification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CN" sz="1600" dirty="0">
              <a:sym typeface="Corbe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Agroforestry solid biofuel Certification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ym typeface="Corbel" charset="0"/>
              </a:rPr>
              <a:t>(together with </a:t>
            </a:r>
            <a:r>
              <a:rPr lang="en-US" altLang="zh-CN" sz="1600" dirty="0" smtClean="0">
                <a:sym typeface="Corbel" charset="0"/>
              </a:rPr>
              <a:t>CIB)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altLang="zh-CN" sz="1600" dirty="0">
              <a:sym typeface="Corbe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 smtClean="0">
                <a:sym typeface="Corbel" charset="0"/>
              </a:rPr>
              <a:t>Biogas Plant Certification</a:t>
            </a:r>
            <a:r>
              <a:rPr lang="en-US" altLang="zh-CN" sz="1600" dirty="0">
                <a:sym typeface="Corbel" charset="0"/>
              </a:rPr>
              <a:t>				</a:t>
            </a:r>
            <a:endParaRPr lang="en-US" altLang="zh-CN" sz="1600" dirty="0">
              <a:solidFill>
                <a:srgbClr val="FF0000"/>
              </a:solidFill>
              <a:sym typeface="Corbe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sz="1600" dirty="0">
                <a:solidFill>
                  <a:srgbClr val="FF0000"/>
                </a:solidFill>
                <a:sym typeface="Corbel" charset="0"/>
              </a:rPr>
              <a:t>									</a:t>
            </a:r>
            <a:r>
              <a:rPr lang="en-US" altLang="zh-CN" dirty="0">
                <a:solidFill>
                  <a:srgbClr val="FF0000"/>
                </a:solidFill>
                <a:sym typeface="Corbel" charset="0"/>
              </a:rPr>
              <a:t>				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CN" dirty="0">
                <a:sym typeface="Corbel" charset="0"/>
              </a:rPr>
              <a:t> </a:t>
            </a:r>
          </a:p>
        </p:txBody>
      </p:sp>
      <p:pic>
        <p:nvPicPr>
          <p:cNvPr id="19" name="Bild 2" descr="DEPI_Schild_ENplus_600mm_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638" y="4227549"/>
            <a:ext cx="11588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004" y="4962550"/>
            <a:ext cx="932495" cy="65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eadhibb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91" y="5249356"/>
            <a:ext cx="947716" cy="86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6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Titolo 1"/>
          <p:cNvSpPr>
            <a:spLocks noGrp="1" noChangeArrowheads="1"/>
          </p:cNvSpPr>
          <p:nvPr/>
        </p:nvSpPr>
        <p:spPr bwMode="auto">
          <a:xfrm>
            <a:off x="0" y="541352"/>
            <a:ext cx="8514883" cy="76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 kern="1200">
                <a:solidFill>
                  <a:schemeClr val="accent1"/>
                </a:solidFill>
                <a:latin typeface="+mj-lt"/>
                <a:ea typeface="+mj-ea"/>
                <a:cs typeface="SimSun" charset="0"/>
                <a:sym typeface="Corbel" charset="0"/>
              </a:defRPr>
            </a:lvl1pPr>
            <a:lvl2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2pPr>
            <a:lvl3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3pPr>
            <a:lvl4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4pPr>
            <a:lvl5pPr marL="9144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cs typeface="SimSun" charset="0"/>
                <a:sym typeface="Corbel" charset="0"/>
              </a:defRPr>
            </a:lvl5pPr>
            <a:lvl6pPr marL="13716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6pPr>
            <a:lvl7pPr marL="18288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7pPr>
            <a:lvl8pPr marL="22860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8pPr>
            <a:lvl9pPr marL="2743200" indent="-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accent1"/>
                </a:solidFill>
                <a:latin typeface="Corbel" panose="020B0503020204020204" pitchFamily="34" charset="0"/>
                <a:ea typeface="SimSun" panose="02010600030101010101" pitchFamily="2" charset="-122"/>
                <a:sym typeface="Corbel" panose="020B0503020204020204" pitchFamily="34" charset="0"/>
              </a:defRPr>
            </a:lvl9pPr>
          </a:lstStyle>
          <a:p>
            <a:pPr eaLnBrk="1" hangingPunct="1"/>
            <a:r>
              <a:rPr lang="en-US" altLang="zh-CN" dirty="0" smtClean="0">
                <a:latin typeface="Corbel" charset="0"/>
                <a:ea typeface="SimSun" charset="0"/>
              </a:rPr>
              <a:t>Certification as a tool for dealers</a:t>
            </a:r>
            <a:endParaRPr lang="en-US" altLang="zh-CN" kern="1200" dirty="0" smtClean="0">
              <a:latin typeface="Corbel" charset="0"/>
              <a:ea typeface="SimSun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97447" y="1387010"/>
            <a:ext cx="3810169" cy="587340"/>
          </a:xfrm>
          <a:prstGeom prst="rect">
            <a:avLst/>
          </a:prstGeom>
          <a:noFill/>
          <a:ln w="9525" cmpd="sng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170" tIns="46990" rIns="90170" bIns="469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it-IT" altLang="en-US" sz="3200" b="1" i="1" kern="1200" smtClean="0">
                <a:solidFill>
                  <a:srgbClr val="0074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ENAMA Certification</a:t>
            </a:r>
            <a:endParaRPr lang="en-US" altLang="en-US" sz="3200" b="1" i="1" kern="1200" smtClean="0">
              <a:solidFill>
                <a:srgbClr val="007434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636244" y="1235007"/>
            <a:ext cx="3565525" cy="110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sz="2200" b="1" i="1"/>
              <a:t>VALIDATION OF TECHNOLOGIES</a:t>
            </a:r>
            <a:endParaRPr lang="en-US" sz="2200" b="1" i="1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096216" y="1578758"/>
            <a:ext cx="431800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>
            <a:spAutoFit/>
          </a:bodyPr>
          <a:lstStyle>
            <a:lvl1pPr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eaLnBrk="1" hangingPunct="1"/>
            <a:r>
              <a:rPr lang="it-IT" b="1">
                <a:solidFill>
                  <a:srgbClr val="007434"/>
                </a:solidFill>
              </a:rPr>
              <a:t>=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44073" y="2763646"/>
            <a:ext cx="5619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SzPct val="100000"/>
              <a:buFont typeface="Wingdings" charset="0"/>
              <a:buChar char="ü"/>
            </a:pPr>
            <a:r>
              <a:rPr lang="it-IT" b="1" i="1" kern="1200" dirty="0"/>
              <a:t>Best </a:t>
            </a:r>
            <a:r>
              <a:rPr lang="it-IT" b="1" i="1" kern="1200" dirty="0" err="1"/>
              <a:t>investment</a:t>
            </a:r>
            <a:r>
              <a:rPr lang="it-IT" b="1" i="1" kern="1200" dirty="0"/>
              <a:t> for </a:t>
            </a:r>
            <a:r>
              <a:rPr lang="it-IT" b="1" i="1" kern="1200" dirty="0" err="1"/>
              <a:t>Governments</a:t>
            </a:r>
            <a:r>
              <a:rPr lang="it-IT" b="1" i="1" kern="1200" dirty="0"/>
              <a:t> </a:t>
            </a:r>
            <a:endParaRPr lang="en-US" b="1" i="1" kern="1200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510073" y="3439541"/>
            <a:ext cx="423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SzPct val="100000"/>
              <a:buFont typeface="Wingdings" charset="0"/>
              <a:buChar char="ü"/>
            </a:pPr>
            <a:r>
              <a:rPr lang="it-IT" b="1" i="1" kern="1200" dirty="0" err="1"/>
              <a:t>Guarantee</a:t>
            </a:r>
            <a:r>
              <a:rPr lang="it-IT" b="1" i="1" kern="1200" dirty="0"/>
              <a:t> for </a:t>
            </a:r>
            <a:r>
              <a:rPr lang="it-IT" b="1" i="1" kern="1200" dirty="0" err="1" smtClean="0"/>
              <a:t>farmers</a:t>
            </a:r>
            <a:r>
              <a:rPr lang="it-IT" b="1" i="1" kern="1200" dirty="0" smtClean="0"/>
              <a:t> and dealers</a:t>
            </a:r>
            <a:endParaRPr lang="it-IT" b="1" i="1" kern="1200" dirty="0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513268" y="4137848"/>
            <a:ext cx="5148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SzPct val="100000"/>
              <a:buFont typeface="Wingdings" charset="0"/>
              <a:buChar char="ü"/>
            </a:pPr>
            <a:r>
              <a:rPr lang="it-IT" b="1" i="1" kern="1200" dirty="0" err="1"/>
              <a:t>Added</a:t>
            </a:r>
            <a:r>
              <a:rPr lang="it-IT" b="1" i="1" kern="1200" dirty="0"/>
              <a:t> </a:t>
            </a:r>
            <a:r>
              <a:rPr lang="it-IT" b="1" i="1" kern="1200" dirty="0" err="1"/>
              <a:t>value</a:t>
            </a:r>
            <a:r>
              <a:rPr lang="it-IT" b="1" i="1" kern="1200" dirty="0"/>
              <a:t> for </a:t>
            </a:r>
            <a:r>
              <a:rPr lang="it-IT" b="1" i="1" kern="1200" dirty="0" err="1"/>
              <a:t>manufacturers</a:t>
            </a:r>
            <a:endParaRPr lang="it-IT" b="1" i="1" kern="1200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568788" y="4903680"/>
            <a:ext cx="4238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SzPct val="100000"/>
              <a:buFont typeface="Wingdings" charset="0"/>
              <a:buChar char="ü"/>
            </a:pPr>
            <a:r>
              <a:rPr lang="it-IT" sz="2000" b="1" i="1" dirty="0" smtClean="0"/>
              <a:t>BENEFITS FOR DEALERS</a:t>
            </a:r>
            <a:endParaRPr lang="it-IT" sz="2000" b="1" i="1" kern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597" y="2083146"/>
            <a:ext cx="5117192" cy="383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/>
          <p:cNvSpPr/>
          <p:nvPr/>
        </p:nvSpPr>
        <p:spPr>
          <a:xfrm>
            <a:off x="6287273" y="4528613"/>
            <a:ext cx="5808440" cy="86408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1124214" y="2550603"/>
            <a:ext cx="9993016" cy="138461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176960" y="1228453"/>
            <a:ext cx="4580132" cy="614227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55" y="119285"/>
            <a:ext cx="2993490" cy="60073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6659"/>
            <a:ext cx="12192000" cy="144134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81" y="137072"/>
            <a:ext cx="2468600" cy="58294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62" y="137072"/>
            <a:ext cx="1947258" cy="61267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0" y="77597"/>
            <a:ext cx="893509" cy="78425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60235" y="1342972"/>
            <a:ext cx="826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 a </a:t>
            </a:r>
            <a:r>
              <a:rPr lang="it-IT" b="1" dirty="0" err="1" smtClean="0"/>
              <a:t>context</a:t>
            </a:r>
            <a:r>
              <a:rPr lang="it-IT" b="1" dirty="0" smtClean="0"/>
              <a:t> of GROWING GLOBALISATION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78133" y="2717174"/>
            <a:ext cx="946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COMMON RULES</a:t>
            </a:r>
          </a:p>
          <a:p>
            <a:pPr algn="ctr"/>
            <a:r>
              <a:rPr lang="it-IT" sz="2400" b="1" dirty="0" smtClean="0"/>
              <a:t>In </a:t>
            </a:r>
            <a:r>
              <a:rPr lang="it-IT" sz="2400" b="1" dirty="0" err="1" smtClean="0"/>
              <a:t>order</a:t>
            </a:r>
            <a:r>
              <a:rPr lang="it-IT" sz="2400" b="1" dirty="0" smtClean="0"/>
              <a:t> to </a:t>
            </a:r>
            <a:r>
              <a:rPr lang="it-IT" sz="2400" b="1" dirty="0" err="1" smtClean="0"/>
              <a:t>assure</a:t>
            </a:r>
            <a:r>
              <a:rPr lang="it-IT" sz="2400" b="1" dirty="0" smtClean="0"/>
              <a:t> alla </a:t>
            </a:r>
            <a:r>
              <a:rPr lang="it-IT" sz="2400" b="1" dirty="0" err="1" smtClean="0"/>
              <a:t>stakeholders</a:t>
            </a:r>
            <a:r>
              <a:rPr lang="it-IT" sz="2400" b="1" dirty="0" smtClean="0"/>
              <a:t> a fair </a:t>
            </a:r>
            <a:r>
              <a:rPr lang="it-IT" sz="2400" b="1" dirty="0" err="1" smtClean="0"/>
              <a:t>competition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trade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688226" y="4778473"/>
            <a:ext cx="920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a</a:t>
            </a:r>
            <a:r>
              <a:rPr lang="it-IT" b="1" dirty="0" smtClean="0"/>
              <a:t>nd TECHNICAL STANDARDISATION </a:t>
            </a:r>
            <a:r>
              <a:rPr lang="it-IT" b="1" dirty="0" err="1" smtClean="0"/>
              <a:t>is</a:t>
            </a:r>
            <a:r>
              <a:rPr lang="it-IT" b="1" dirty="0" smtClean="0"/>
              <a:t> an </a:t>
            </a:r>
            <a:r>
              <a:rPr lang="it-IT" b="1" dirty="0" err="1" smtClean="0"/>
              <a:t>important</a:t>
            </a:r>
            <a:r>
              <a:rPr lang="it-IT" b="1" dirty="0" smtClean="0"/>
              <a:t> </a:t>
            </a:r>
            <a:r>
              <a:rPr lang="it-IT" b="1" dirty="0" err="1" smtClean="0"/>
              <a:t>tool</a:t>
            </a:r>
            <a:endParaRPr lang="it-IT" b="1" dirty="0"/>
          </a:p>
        </p:txBody>
      </p:sp>
      <p:sp>
        <p:nvSpPr>
          <p:cNvPr id="19" name="Freccia destra 18"/>
          <p:cNvSpPr/>
          <p:nvPr/>
        </p:nvSpPr>
        <p:spPr>
          <a:xfrm rot="1879523">
            <a:off x="4590542" y="1905145"/>
            <a:ext cx="874389" cy="3851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destra 19"/>
          <p:cNvSpPr/>
          <p:nvPr/>
        </p:nvSpPr>
        <p:spPr>
          <a:xfrm rot="1879523">
            <a:off x="9687403" y="3962689"/>
            <a:ext cx="874389" cy="3851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4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/>
        </p:nvSpPr>
        <p:spPr>
          <a:xfrm>
            <a:off x="999302" y="1301311"/>
            <a:ext cx="9410090" cy="372700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11" name="Segnaposto contenuto 4"/>
          <p:cNvSpPr>
            <a:spLocks noGrp="1"/>
          </p:cNvSpPr>
          <p:nvPr/>
        </p:nvSpPr>
        <p:spPr bwMode="auto">
          <a:xfrm>
            <a:off x="1901422" y="1878250"/>
            <a:ext cx="7772400" cy="248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charset="0"/>
              <a:buChar char="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B2C1DB"/>
              </a:buClr>
              <a:buSzPct val="85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SzPct val="80000"/>
              <a:buFont typeface="Wingdings 2" charset="0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9BBB59"/>
              </a:buClr>
              <a:buChar char="o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 2" charset="0"/>
              <a:buNone/>
            </a:pPr>
            <a:r>
              <a:rPr lang="en-GB" sz="3600" i="1" kern="1200" dirty="0">
                <a:latin typeface="Perpetua" charset="0"/>
              </a:rPr>
              <a:t>WTO (World Trade Organisation) deals with the global rules of trade between nations. </a:t>
            </a:r>
            <a:r>
              <a:rPr lang="en-GB" sz="3600" i="1" dirty="0">
                <a:latin typeface="Perpetua" charset="0"/>
              </a:rPr>
              <a:t> </a:t>
            </a:r>
            <a:r>
              <a:rPr lang="en-GB" sz="3600" i="1" kern="1200" dirty="0" smtClean="0">
                <a:latin typeface="Perpetua" charset="0"/>
              </a:rPr>
              <a:t>Its </a:t>
            </a:r>
            <a:r>
              <a:rPr lang="en-GB" sz="3600" i="1" kern="1200" dirty="0">
                <a:latin typeface="Perpetua" charset="0"/>
              </a:rPr>
              <a:t>main function is to ensure that trade flows as smoothly, predictably and freely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31087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968074" y="4674371"/>
            <a:ext cx="10752901" cy="121804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26785" y="749565"/>
            <a:ext cx="2383751" cy="86408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2362931" y="2311158"/>
            <a:ext cx="5652300" cy="1998841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66202" y="895314"/>
            <a:ext cx="447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Global market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43635" y="2581836"/>
            <a:ext cx="4507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Global </a:t>
            </a:r>
            <a:r>
              <a:rPr lang="it-IT" sz="2400" b="1" dirty="0" err="1" smtClean="0"/>
              <a:t>Harmonisation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Standardardisation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Testing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Certification</a:t>
            </a:r>
            <a:endParaRPr lang="it-IT" sz="2400" b="1" dirty="0" smtClean="0"/>
          </a:p>
          <a:p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63630" y="4955458"/>
            <a:ext cx="1004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Trade</a:t>
            </a:r>
            <a:r>
              <a:rPr lang="it-IT" sz="2400" dirty="0" smtClean="0"/>
              <a:t> </a:t>
            </a:r>
            <a:r>
              <a:rPr lang="it-IT" sz="2400" dirty="0" err="1" smtClean="0"/>
              <a:t>will</a:t>
            </a:r>
            <a:r>
              <a:rPr lang="it-IT" sz="2400" dirty="0" smtClean="0"/>
              <a:t> flow </a:t>
            </a:r>
            <a:r>
              <a:rPr lang="it-IT" sz="2400" dirty="0" err="1" smtClean="0"/>
              <a:t>smoothly</a:t>
            </a:r>
            <a:r>
              <a:rPr lang="it-IT" sz="2400" dirty="0" smtClean="0"/>
              <a:t>, </a:t>
            </a:r>
            <a:r>
              <a:rPr lang="it-IT" sz="2400" dirty="0" err="1" smtClean="0"/>
              <a:t>predictably</a:t>
            </a:r>
            <a:r>
              <a:rPr lang="it-IT" sz="2400" dirty="0" smtClean="0"/>
              <a:t> and </a:t>
            </a:r>
            <a:r>
              <a:rPr lang="it-IT" sz="2400" dirty="0" err="1" smtClean="0"/>
              <a:t>freely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</a:t>
            </a:r>
            <a:r>
              <a:rPr lang="it-IT" sz="2400" dirty="0" err="1" smtClean="0"/>
              <a:t>possible</a:t>
            </a:r>
            <a:r>
              <a:rPr lang="it-IT" sz="2400" dirty="0" smtClean="0"/>
              <a:t> with common </a:t>
            </a:r>
            <a:r>
              <a:rPr lang="it-IT" sz="2400" dirty="0" err="1" smtClean="0"/>
              <a:t>rules</a:t>
            </a:r>
            <a:endParaRPr lang="it-IT" sz="2400" dirty="0"/>
          </a:p>
        </p:txBody>
      </p:sp>
      <p:sp>
        <p:nvSpPr>
          <p:cNvPr id="17" name="Freccia destra 16"/>
          <p:cNvSpPr/>
          <p:nvPr/>
        </p:nvSpPr>
        <p:spPr>
          <a:xfrm rot="2315701">
            <a:off x="2550301" y="1686521"/>
            <a:ext cx="603745" cy="37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destra 17"/>
          <p:cNvSpPr/>
          <p:nvPr/>
        </p:nvSpPr>
        <p:spPr>
          <a:xfrm rot="3581354">
            <a:off x="7386927" y="4098027"/>
            <a:ext cx="603745" cy="374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8597" y="603816"/>
            <a:ext cx="638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</a:rPr>
              <a:t>What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is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Standardisation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10" name="Segnaposto contenuto 4"/>
          <p:cNvSpPr txBox="1">
            <a:spLocks/>
          </p:cNvSpPr>
          <p:nvPr/>
        </p:nvSpPr>
        <p:spPr>
          <a:xfrm>
            <a:off x="2059433" y="1342559"/>
            <a:ext cx="777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</a:pPr>
            <a:r>
              <a:rPr lang="en-GB" dirty="0" smtClean="0">
                <a:latin typeface="Perpetua" charset="0"/>
              </a:rPr>
              <a:t>as defined by ISO:</a:t>
            </a:r>
          </a:p>
          <a:p>
            <a:pPr>
              <a:buFont typeface="Wingdings 2" charset="0"/>
              <a:buNone/>
            </a:pPr>
            <a:r>
              <a:rPr lang="en-GB" i="1" dirty="0" smtClean="0">
                <a:latin typeface="Perpetua" charset="0"/>
              </a:rPr>
              <a:t>“document that provides requirements, specifications, guidelines or characteristics that can be used consistently to ensure that materials, processes and services are fit for their purpose”</a:t>
            </a:r>
          </a:p>
          <a:p>
            <a:pPr>
              <a:buFont typeface="Wingdings 2" charset="0"/>
              <a:buNone/>
            </a:pPr>
            <a:r>
              <a:rPr lang="en-GB" dirty="0" smtClean="0">
                <a:latin typeface="Perpetua" charset="0"/>
              </a:rPr>
              <a:t>and CEN adds:</a:t>
            </a:r>
          </a:p>
          <a:p>
            <a:pPr>
              <a:buFont typeface="Wingdings 2" charset="0"/>
              <a:buNone/>
            </a:pPr>
            <a:r>
              <a:rPr lang="en-GB" i="1" dirty="0" smtClean="0">
                <a:latin typeface="Perpetua" charset="0"/>
              </a:rPr>
              <a:t>“standards are created by bringing together all interested parties such as manufacturers, consumers and regulators of a particular material, product, process or service”</a:t>
            </a:r>
            <a:endParaRPr lang="en-GB" i="1" dirty="0">
              <a:latin typeface="Perpet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0775" cy="45369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3F8AAF"/>
              </a:clrFrom>
              <a:clrTo>
                <a:srgbClr val="3F8AA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1183"/>
            <a:ext cx="12192000" cy="99681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6000"/>
              </a:srgbClr>
            </a:outerShdw>
            <a:softEdge rad="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18" y="0"/>
            <a:ext cx="1763213" cy="41637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97" y="0"/>
            <a:ext cx="1261533" cy="3969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04332" y="0"/>
            <a:ext cx="587668" cy="51580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529" y="5924039"/>
            <a:ext cx="591599" cy="213290"/>
          </a:xfrm>
          <a:prstGeom prst="rect">
            <a:avLst/>
          </a:prstGeom>
        </p:spPr>
      </p:pic>
      <p:sp>
        <p:nvSpPr>
          <p:cNvPr id="9" name="Segnaposto contenuto 4"/>
          <p:cNvSpPr txBox="1">
            <a:spLocks/>
          </p:cNvSpPr>
          <p:nvPr/>
        </p:nvSpPr>
        <p:spPr>
          <a:xfrm>
            <a:off x="1653467" y="1291640"/>
            <a:ext cx="7772400" cy="3799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charset="0"/>
              <a:buNone/>
              <a:tabLst>
                <a:tab pos="361950" algn="l"/>
              </a:tabLst>
            </a:pPr>
            <a:r>
              <a:rPr lang="en-GB" sz="2800" dirty="0" smtClean="0">
                <a:latin typeface="Perpetua" charset="0"/>
              </a:rPr>
              <a:t>Example of the importance of standardisation and harmonisations:</a:t>
            </a:r>
          </a:p>
          <a:p>
            <a:pPr>
              <a:buFont typeface="Wingdings 2" charset="0"/>
              <a:buNone/>
              <a:tabLst>
                <a:tab pos="361950" algn="l"/>
              </a:tabLst>
            </a:pPr>
            <a:endParaRPr lang="en-GB" sz="2800" dirty="0">
              <a:latin typeface="Perpetua" charset="0"/>
            </a:endParaRPr>
          </a:p>
          <a:p>
            <a:pPr>
              <a:buFont typeface="Wingdings 2" charset="0"/>
              <a:buNone/>
              <a:tabLst>
                <a:tab pos="361950" algn="l"/>
              </a:tabLst>
            </a:pPr>
            <a:endParaRPr lang="en-GB" sz="2800" dirty="0" smtClean="0">
              <a:latin typeface="Perpetua" charset="0"/>
            </a:endParaRPr>
          </a:p>
          <a:p>
            <a:pPr>
              <a:buFont typeface="Wingdings 2" charset="0"/>
              <a:buNone/>
              <a:tabLst>
                <a:tab pos="361950" algn="l"/>
              </a:tabLst>
            </a:pPr>
            <a:r>
              <a:rPr lang="en-GB" sz="2800" b="1" dirty="0" smtClean="0">
                <a:latin typeface="Perpetua" charset="0"/>
              </a:rPr>
              <a:t>ISO 9000 “de facto” the requirement for doing business in the world</a:t>
            </a:r>
            <a:endParaRPr lang="en-GB" sz="2800" b="1" dirty="0">
              <a:latin typeface="Perpetua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8597" y="603816"/>
            <a:ext cx="6380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</a:rPr>
              <a:t>What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is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Standardisation</a:t>
            </a:r>
            <a:endParaRPr lang="it-IT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919</Words>
  <Application>Microsoft Office PowerPoint</Application>
  <PresentationFormat>Aangepast</PresentationFormat>
  <Paragraphs>216</Paragraphs>
  <Slides>23</Slides>
  <Notes>22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Tema di Office</vt:lpstr>
      <vt:lpstr>Documento</vt:lpstr>
      <vt:lpstr> </vt:lpstr>
      <vt:lpstr> </vt:lpstr>
      <vt:lpstr> </vt:lpstr>
      <vt:lpstr> </vt:lpstr>
      <vt:lpstr>PowerPoint-presentatie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Bartlema, Jelle</cp:lastModifiedBy>
  <cp:revision>43</cp:revision>
  <cp:lastPrinted>2016-09-13T15:41:11Z</cp:lastPrinted>
  <dcterms:created xsi:type="dcterms:W3CDTF">2016-09-13T10:35:08Z</dcterms:created>
  <dcterms:modified xsi:type="dcterms:W3CDTF">2016-10-22T12:34:30Z</dcterms:modified>
</cp:coreProperties>
</file>