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22"/>
  </p:notesMasterIdLst>
  <p:sldIdLst>
    <p:sldId id="256" r:id="rId2"/>
    <p:sldId id="265" r:id="rId3"/>
    <p:sldId id="266" r:id="rId4"/>
    <p:sldId id="269" r:id="rId5"/>
    <p:sldId id="277" r:id="rId6"/>
    <p:sldId id="257" r:id="rId7"/>
    <p:sldId id="258" r:id="rId8"/>
    <p:sldId id="259" r:id="rId9"/>
    <p:sldId id="264" r:id="rId10"/>
    <p:sldId id="263" r:id="rId11"/>
    <p:sldId id="262" r:id="rId12"/>
    <p:sldId id="261" r:id="rId13"/>
    <p:sldId id="260" r:id="rId14"/>
    <p:sldId id="276" r:id="rId15"/>
    <p:sldId id="268" r:id="rId16"/>
    <p:sldId id="273" r:id="rId17"/>
    <p:sldId id="274" r:id="rId18"/>
    <p:sldId id="275" r:id="rId19"/>
    <p:sldId id="272" r:id="rId20"/>
    <p:sldId id="267" r:id="rId21"/>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3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02" autoAdjust="0"/>
    <p:restoredTop sz="94059" autoAdjust="0"/>
  </p:normalViewPr>
  <p:slideViewPr>
    <p:cSldViewPr snapToGrid="0">
      <p:cViewPr>
        <p:scale>
          <a:sx n="122" d="100"/>
          <a:sy n="122" d="100"/>
        </p:scale>
        <p:origin x="-1512" y="-5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14A172-2C2D-4049-AFD2-F128A9041D6C}" type="datetimeFigureOut">
              <a:rPr lang="it-IT" smtClean="0"/>
              <a:t>06/10/16</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20EAAF2-549B-439E-AF04-63ADC94B2235}" type="slidenum">
              <a:rPr lang="it-IT" smtClean="0"/>
              <a:t>‹n.›</a:t>
            </a:fld>
            <a:endParaRPr lang="it-IT"/>
          </a:p>
        </p:txBody>
      </p:sp>
    </p:spTree>
    <p:extLst>
      <p:ext uri="{BB962C8B-B14F-4D97-AF65-F5344CB8AC3E}">
        <p14:creationId xmlns:p14="http://schemas.microsoft.com/office/powerpoint/2010/main" val="1366943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2</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11</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12</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13</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14</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15</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16</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17</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18</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19</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20</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3</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4</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5</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6</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7</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8</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9</a:t>
            </a:fld>
            <a:endParaRPr lang="it-IT"/>
          </a:p>
        </p:txBody>
      </p:sp>
    </p:spTree>
    <p:extLst>
      <p:ext uri="{BB962C8B-B14F-4D97-AF65-F5344CB8AC3E}">
        <p14:creationId xmlns:p14="http://schemas.microsoft.com/office/powerpoint/2010/main" val="317176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20EAAF2-549B-439E-AF04-63ADC94B2235}" type="slidenum">
              <a:rPr lang="it-IT" smtClean="0"/>
              <a:t>10</a:t>
            </a:fld>
            <a:endParaRPr lang="it-IT"/>
          </a:p>
        </p:txBody>
      </p:sp>
    </p:spTree>
    <p:extLst>
      <p:ext uri="{BB962C8B-B14F-4D97-AF65-F5344CB8AC3E}">
        <p14:creationId xmlns:p14="http://schemas.microsoft.com/office/powerpoint/2010/main" val="3171763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9621875-6264-44C9-AE0A-F7592C44360B}" type="datetime1">
              <a:rPr lang="it-IT" smtClean="0"/>
              <a:t>06/10/16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180847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025BE54-C4BA-4365-A88F-282AF5AA400E}" type="datetime1">
              <a:rPr lang="it-IT" smtClean="0"/>
              <a:t>06/10/16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264557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04FDF0F6-E049-440F-AA7D-662E3EB46E62}" type="datetime1">
              <a:rPr lang="it-IT" smtClean="0"/>
              <a:t>06/10/16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375147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D3A65F2-FC9F-42F3-B81C-053CF6F2B4B0}" type="datetime1">
              <a:rPr lang="it-IT" smtClean="0"/>
              <a:t>06/10/16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75162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AA0DA8B8-1C16-4038-997B-3462FDD24528}" type="datetime1">
              <a:rPr lang="it-IT" smtClean="0"/>
              <a:t>06/10/16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255281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BD9BAFB-9E4B-4114-A2BE-09F30F34586B}" type="datetime1">
              <a:rPr lang="it-IT" smtClean="0"/>
              <a:t>06/10/16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82398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39C17F5-D366-42DC-9CD6-C20665516274}" type="datetime1">
              <a:rPr lang="it-IT" smtClean="0"/>
              <a:t>06/10/16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320861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C9367AFB-90EC-46C5-A9CE-AEE9F0D49B8D}" type="datetime1">
              <a:rPr lang="it-IT" smtClean="0"/>
              <a:t>06/10/16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158911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95E512-052B-4085-B960-0A70F3CADB60}" type="datetime1">
              <a:rPr lang="it-IT" smtClean="0"/>
              <a:t>06/10/16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786483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68477620-DF8E-480C-BDCD-A8758AB48A1B}" type="datetime1">
              <a:rPr lang="it-IT" smtClean="0"/>
              <a:t>06/10/16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3350388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3761B54-60FA-4482-9D6E-87F04D7C5400}" type="datetime1">
              <a:rPr lang="it-IT" smtClean="0"/>
              <a:t>06/10/16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E81C27B-D956-4091-A0AE-F36633D8D028}" type="slidenum">
              <a:rPr lang="it-IT" smtClean="0"/>
              <a:t>‹n.›</a:t>
            </a:fld>
            <a:endParaRPr lang="it-IT"/>
          </a:p>
        </p:txBody>
      </p:sp>
    </p:spTree>
    <p:extLst>
      <p:ext uri="{BB962C8B-B14F-4D97-AF65-F5344CB8AC3E}">
        <p14:creationId xmlns:p14="http://schemas.microsoft.com/office/powerpoint/2010/main" val="36542662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5D810-0B2A-40FD-B546-C6E118476B18}" type="datetime1">
              <a:rPr lang="it-IT" smtClean="0"/>
              <a:t>06/10/16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1C27B-D956-4091-A0AE-F36633D8D028}" type="slidenum">
              <a:rPr lang="it-IT" smtClean="0"/>
              <a:t>‹n.›</a:t>
            </a:fld>
            <a:endParaRPr lang="it-IT"/>
          </a:p>
        </p:txBody>
      </p:sp>
    </p:spTree>
    <p:extLst>
      <p:ext uri="{BB962C8B-B14F-4D97-AF65-F5344CB8AC3E}">
        <p14:creationId xmlns:p14="http://schemas.microsoft.com/office/powerpoint/2010/main" val="164160246"/>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26.png"/><Relationship Id="rId1" Type="http://schemas.openxmlformats.org/officeDocument/2006/relationships/vmlDrawing" Target="../drawings/vmlDrawing1.vml"/><Relationship Id="rId2" Type="http://schemas.openxmlformats.org/officeDocument/2006/relationships/slideLayout" Target="../slideLayouts/slideLayout1.xml"/><Relationship Id="rId3" Type="http://schemas.openxmlformats.org/officeDocument/2006/relationships/notesSlide" Target="../notesSlides/notesSlide12.xml"/><Relationship Id="rId4" Type="http://schemas.openxmlformats.org/officeDocument/2006/relationships/image" Target="../media/image1.jpg"/><Relationship Id="rId5" Type="http://schemas.openxmlformats.org/officeDocument/2006/relationships/image" Target="../media/image2.png"/><Relationship Id="rId6" Type="http://schemas.microsoft.com/office/2007/relationships/hdphoto" Target="../media/hdphoto1.wdp"/><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8.png"/><Relationship Id="rId10"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1" Type="http://schemas.openxmlformats.org/officeDocument/2006/relationships/image" Target="../media/image10.jpeg"/><Relationship Id="rId12" Type="http://schemas.openxmlformats.org/officeDocument/2006/relationships/image" Target="../media/image11.png"/><Relationship Id="rId13" Type="http://schemas.openxmlformats.org/officeDocument/2006/relationships/image" Target="../media/image12.jpeg"/><Relationship Id="rId14" Type="http://schemas.openxmlformats.org/officeDocument/2006/relationships/image" Target="../media/image13.jpeg"/><Relationship Id="rId15" Type="http://schemas.openxmlformats.org/officeDocument/2006/relationships/image" Target="../media/image14.emf"/><Relationship Id="rId16"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9.jpeg"/></Relationships>
</file>

<file path=ppt/slides/_rels/slide4.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png"/><Relationship Id="rId13"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1.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2.jpeg"/><Relationship Id="rId11"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microsoft.com/office/2007/relationships/hdphoto" Target="../media/hdphoto1.wdp"/><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7.jpg"/><Relationship Id="rId10"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118538" y="1144588"/>
            <a:ext cx="6235262" cy="546100"/>
          </a:xfrm>
        </p:spPr>
        <p:txBody>
          <a:bodyPr>
            <a:normAutofit fontScale="90000"/>
          </a:bodyPr>
          <a:lstStyle/>
          <a:p>
            <a:r>
              <a:rPr lang="it-IT"/>
              <a:t> </a:t>
            </a:r>
            <a:endParaRPr lang="it-IT" dirty="0"/>
          </a:p>
        </p:txBody>
      </p:sp>
      <p:sp>
        <p:nvSpPr>
          <p:cNvPr id="3" name="Segnaposto contenuto 2"/>
          <p:cNvSpPr>
            <a:spLocks noGrp="1"/>
          </p:cNvSpPr>
          <p:nvPr>
            <p:ph idx="1"/>
          </p:nvPr>
        </p:nvSpPr>
        <p:spPr>
          <a:xfrm>
            <a:off x="6382833" y="2121276"/>
            <a:ext cx="5439495" cy="2216861"/>
          </a:xfrm>
        </p:spPr>
        <p:txBody>
          <a:bodyPr>
            <a:normAutofit/>
          </a:bodyPr>
          <a:lstStyle/>
          <a:p>
            <a:pPr marL="0" indent="0">
              <a:buNone/>
            </a:pPr>
            <a:r>
              <a:rPr lang="it-IT" sz="2400" b="1" dirty="0" smtClean="0"/>
              <a:t>Sandro Liberatori</a:t>
            </a:r>
            <a:endParaRPr lang="it-IT" sz="2400" b="1" dirty="0"/>
          </a:p>
          <a:p>
            <a:pPr marL="0" indent="0">
              <a:buNone/>
            </a:pPr>
            <a:endParaRPr lang="it-IT" sz="2400" dirty="0"/>
          </a:p>
          <a:p>
            <a:pPr marL="0" indent="0">
              <a:buNone/>
            </a:pPr>
            <a:r>
              <a:rPr lang="it-IT" sz="2400" b="1" dirty="0" smtClean="0"/>
              <a:t>Energy production </a:t>
            </a:r>
            <a:r>
              <a:rPr lang="it-IT" sz="2400" b="1" dirty="0" err="1" smtClean="0"/>
              <a:t>plants</a:t>
            </a:r>
            <a:r>
              <a:rPr lang="it-IT" sz="2400" b="1" dirty="0" smtClean="0"/>
              <a:t> </a:t>
            </a:r>
            <a:r>
              <a:rPr lang="it-IT" sz="2400" b="1" dirty="0" err="1" smtClean="0"/>
              <a:t>as</a:t>
            </a:r>
            <a:r>
              <a:rPr lang="it-IT" sz="2400" b="1" dirty="0" smtClean="0"/>
              <a:t> a new </a:t>
            </a:r>
            <a:r>
              <a:rPr lang="it-IT" sz="2400" b="1" dirty="0" err="1" smtClean="0"/>
              <a:t>activity</a:t>
            </a:r>
            <a:r>
              <a:rPr lang="it-IT" sz="2400" b="1" dirty="0" smtClean="0"/>
              <a:t> for </a:t>
            </a:r>
            <a:r>
              <a:rPr lang="it-IT" sz="2400" b="1" dirty="0" err="1" smtClean="0"/>
              <a:t>farmers</a:t>
            </a:r>
            <a:r>
              <a:rPr lang="it-IT" sz="2400" b="1" dirty="0" smtClean="0"/>
              <a:t> and dealers</a:t>
            </a:r>
            <a:endParaRPr lang="it-IT" sz="2400" b="1"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72" y="422495"/>
            <a:ext cx="4782748" cy="959802"/>
          </a:xfrm>
          <a:prstGeom prst="rect">
            <a:avLst/>
          </a:prstGeom>
        </p:spPr>
      </p:pic>
      <p:pic>
        <p:nvPicPr>
          <p:cNvPr id="13" name="Immagine 12"/>
          <p:cNvPicPr>
            <a:picLocks noChangeAspect="1"/>
          </p:cNvPicPr>
          <p:nvPr/>
        </p:nvPicPr>
        <p:blipFill>
          <a:blip r:embed="rId3">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0" y="5416659"/>
            <a:ext cx="12192000" cy="1441341"/>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5282" y="422495"/>
            <a:ext cx="4193667" cy="990313"/>
          </a:xfrm>
          <a:prstGeom prst="rect">
            <a:avLst/>
          </a:prstGeom>
        </p:spPr>
      </p:pic>
      <p:pic>
        <p:nvPicPr>
          <p:cNvPr id="14" name="Immagin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2010" y="1780354"/>
            <a:ext cx="3064457" cy="964182"/>
          </a:xfrm>
          <a:prstGeom prst="rect">
            <a:avLst/>
          </a:prstGeom>
        </p:spPr>
      </p:pic>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16566" y="239046"/>
            <a:ext cx="1409963" cy="1237555"/>
          </a:xfrm>
          <a:prstGeom prst="rect">
            <a:avLst/>
          </a:prstGeom>
        </p:spPr>
      </p:pic>
      <p:pic>
        <p:nvPicPr>
          <p:cNvPr id="20" name="Immagin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661" y="2992334"/>
            <a:ext cx="5359621" cy="2115934"/>
          </a:xfrm>
          <a:prstGeom prst="rect">
            <a:avLst/>
          </a:prstGeom>
        </p:spPr>
      </p:pic>
      <p:pic>
        <p:nvPicPr>
          <p:cNvPr id="11" name="Immagin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Tree>
    <p:extLst>
      <p:ext uri="{BB962C8B-B14F-4D97-AF65-F5344CB8AC3E}">
        <p14:creationId xmlns:p14="http://schemas.microsoft.com/office/powerpoint/2010/main" val="23031766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576047" y="1445092"/>
            <a:ext cx="9144000" cy="2387600"/>
          </a:xfrm>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Segnaposto contenuto 2"/>
          <p:cNvSpPr>
            <a:spLocks noGrp="1" noChangeArrowheads="1"/>
          </p:cNvSpPr>
          <p:nvPr/>
        </p:nvSpPr>
        <p:spPr bwMode="auto">
          <a:xfrm>
            <a:off x="1798751" y="1905696"/>
            <a:ext cx="9372600" cy="364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ct val="90000"/>
              </a:lnSpc>
              <a:spcBef>
                <a:spcPts val="1100"/>
              </a:spcBef>
              <a:spcAft>
                <a:spcPct val="0"/>
              </a:spcAft>
              <a:buFont typeface="Arial" charset="0"/>
              <a:buChar char="•"/>
              <a:defRPr sz="2200" kern="1200">
                <a:solidFill>
                  <a:schemeClr val="tx1"/>
                </a:solidFill>
                <a:latin typeface="+mn-lt"/>
                <a:ea typeface="+mn-ea"/>
                <a:cs typeface="SimSun" charset="0"/>
                <a:sym typeface="Corbel" charset="0"/>
              </a:defRPr>
            </a:lvl1pPr>
            <a:lvl2pPr marL="438150" indent="-153988"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SimSun" charset="0"/>
                <a:sym typeface="Corbel" charset="0"/>
              </a:defRPr>
            </a:lvl2pPr>
            <a:lvl3pPr marL="6762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SimSun" charset="0"/>
                <a:sym typeface="Corbel" charset="0"/>
              </a:defRPr>
            </a:lvl3pPr>
            <a:lvl4pPr marL="9048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SimSun" charset="0"/>
                <a:sym typeface="Corbel" charset="0"/>
              </a:defRPr>
            </a:lvl4pPr>
            <a:lvl5pPr marL="11334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SimSun" charset="0"/>
                <a:sym typeface="Corbe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r>
              <a:rPr lang="en-US" altLang="zh-CN" kern="1200" dirty="0">
                <a:solidFill>
                  <a:srgbClr val="4D3E2F"/>
                </a:solidFill>
                <a:latin typeface="Corbel" charset="0"/>
                <a:ea typeface="SimSun" charset="0"/>
              </a:rPr>
              <a:t>Italy imports more than 83 % of its primary energy. In particular, the Italian agricultural sector imports 100 % of its primary energy needs. Today, an effort is being made towards a better mix of primary sources and towards reducing the country's dependence on imports, especially in this sector where there are considerable endogenous energy sources. </a:t>
            </a:r>
          </a:p>
          <a:p>
            <a:pPr algn="just" eaLnBrk="1" hangingPunct="1"/>
            <a:r>
              <a:rPr lang="en-US" altLang="zh-CN" kern="1200" dirty="0">
                <a:solidFill>
                  <a:srgbClr val="4D3E2F"/>
                </a:solidFill>
                <a:latin typeface="Corbel" charset="0"/>
                <a:ea typeface="SimSun" charset="0"/>
              </a:rPr>
              <a:t>Total amount  spent for the </a:t>
            </a:r>
            <a:r>
              <a:rPr lang="en-US" altLang="zh-CN" b="1" kern="1200" dirty="0">
                <a:solidFill>
                  <a:srgbClr val="4D3E2F"/>
                </a:solidFill>
                <a:latin typeface="Corbel" charset="0"/>
                <a:ea typeface="SimSun" charset="0"/>
              </a:rPr>
              <a:t>overall subsidies in the renewable energy sector is about 5,8 billion €.</a:t>
            </a:r>
          </a:p>
          <a:p>
            <a:pPr algn="just" eaLnBrk="1" hangingPunct="1"/>
            <a:r>
              <a:rPr lang="en-US" altLang="zh-CN" kern="1200" dirty="0">
                <a:solidFill>
                  <a:srgbClr val="4D3E2F"/>
                </a:solidFill>
                <a:latin typeface="Corbel" charset="0"/>
                <a:ea typeface="SimSun" charset="0"/>
              </a:rPr>
              <a:t>Renewable energies  play a leading role within the national energy system. They are used for the </a:t>
            </a:r>
            <a:r>
              <a:rPr lang="en-US" altLang="zh-CN" b="1" kern="1200" dirty="0">
                <a:solidFill>
                  <a:srgbClr val="4D3E2F"/>
                </a:solidFill>
                <a:latin typeface="Corbel" charset="0"/>
                <a:ea typeface="SimSun" charset="0"/>
              </a:rPr>
              <a:t>production of electricity</a:t>
            </a:r>
            <a:r>
              <a:rPr lang="en-US" altLang="zh-CN" kern="1200" dirty="0">
                <a:solidFill>
                  <a:srgbClr val="4D3E2F"/>
                </a:solidFill>
                <a:latin typeface="Corbel" charset="0"/>
                <a:ea typeface="SimSun" charset="0"/>
              </a:rPr>
              <a:t> (electric field) and for the </a:t>
            </a:r>
            <a:r>
              <a:rPr lang="en-US" altLang="zh-CN" b="1" kern="1200" dirty="0">
                <a:solidFill>
                  <a:srgbClr val="4D3E2F"/>
                </a:solidFill>
                <a:latin typeface="Corbel" charset="0"/>
                <a:ea typeface="SimSun" charset="0"/>
              </a:rPr>
              <a:t>production of heat </a:t>
            </a:r>
            <a:r>
              <a:rPr lang="en-US" altLang="zh-CN" kern="1200" dirty="0">
                <a:solidFill>
                  <a:srgbClr val="4D3E2F"/>
                </a:solidFill>
                <a:latin typeface="Corbel" charset="0"/>
                <a:ea typeface="SimSun" charset="0"/>
              </a:rPr>
              <a:t>(thermal field) as </a:t>
            </a:r>
            <a:r>
              <a:rPr lang="en-US" altLang="zh-CN" b="1" kern="1200" dirty="0">
                <a:solidFill>
                  <a:srgbClr val="4D3E2F"/>
                </a:solidFill>
                <a:latin typeface="Corbel" charset="0"/>
                <a:ea typeface="SimSun" charset="0"/>
              </a:rPr>
              <a:t>biofuels for transport sector</a:t>
            </a:r>
            <a:r>
              <a:rPr lang="en-US" altLang="zh-CN" kern="1200" dirty="0">
                <a:solidFill>
                  <a:srgbClr val="4D3E2F"/>
                </a:solidFill>
                <a:latin typeface="Corbel" charset="0"/>
                <a:ea typeface="SimSun" charset="0"/>
              </a:rPr>
              <a:t>.</a:t>
            </a:r>
          </a:p>
          <a:p>
            <a:pPr eaLnBrk="1" hangingPunct="1"/>
            <a:endParaRPr lang="en-US" altLang="zh-CN" kern="1200" dirty="0">
              <a:latin typeface="Corbel" charset="0"/>
              <a:ea typeface="SimSun" charset="0"/>
            </a:endParaRPr>
          </a:p>
        </p:txBody>
      </p:sp>
      <p:sp>
        <p:nvSpPr>
          <p:cNvPr id="10" name="Titolo 1"/>
          <p:cNvSpPr>
            <a:spLocks noGrp="1" noChangeArrowheads="1"/>
          </p:cNvSpPr>
          <p:nvPr/>
        </p:nvSpPr>
        <p:spPr bwMode="auto">
          <a:xfrm>
            <a:off x="164477" y="770386"/>
            <a:ext cx="4915306" cy="8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dirty="0" smtClean="0">
                <a:latin typeface="Corbel" charset="0"/>
                <a:ea typeface="SimSun" charset="0"/>
              </a:rPr>
              <a:t>Italy</a:t>
            </a:r>
            <a:endParaRPr lang="en-US" altLang="zh-CN" kern="1200" dirty="0">
              <a:latin typeface="Corbel" charset="0"/>
              <a:ea typeface="SimSun" charset="0"/>
            </a:endParaRPr>
          </a:p>
        </p:txBody>
      </p:sp>
    </p:spTree>
    <p:extLst>
      <p:ext uri="{BB962C8B-B14F-4D97-AF65-F5344CB8AC3E}">
        <p14:creationId xmlns:p14="http://schemas.microsoft.com/office/powerpoint/2010/main" val="17307612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a:xfrm>
            <a:off x="1524000" y="687101"/>
            <a:ext cx="9144000" cy="2822862"/>
          </a:xfrm>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Segnaposto contenuto 2"/>
          <p:cNvSpPr txBox="1">
            <a:spLocks noChangeArrowheads="1"/>
          </p:cNvSpPr>
          <p:nvPr/>
        </p:nvSpPr>
        <p:spPr>
          <a:xfrm>
            <a:off x="1409700" y="1165991"/>
            <a:ext cx="9372600" cy="502049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CN" b="1" i="1" dirty="0" smtClean="0">
                <a:latin typeface="Corbel" charset="0"/>
                <a:ea typeface="SimSun" charset="0"/>
              </a:rPr>
              <a:t>Solid biomass</a:t>
            </a:r>
            <a:r>
              <a:rPr lang="en-US" altLang="zh-CN" dirty="0" smtClean="0">
                <a:latin typeface="Corbel" charset="0"/>
                <a:ea typeface="SimSun" charset="0"/>
              </a:rPr>
              <a:t>: forestry, agricultural and agro-industrial (such as wood chips, twigs, rice husks) products or by-products that can be used for heating or energy production of heat through combustion directly or through a gasification process.</a:t>
            </a:r>
          </a:p>
          <a:p>
            <a:pPr algn="just"/>
            <a:r>
              <a:rPr lang="en-US" altLang="zh-CN" b="1" i="1" dirty="0" smtClean="0">
                <a:latin typeface="Corbel" charset="0"/>
                <a:ea typeface="SimSun" charset="0"/>
              </a:rPr>
              <a:t>Biogas/</a:t>
            </a:r>
            <a:r>
              <a:rPr lang="en-US" altLang="zh-CN" b="1" i="1" dirty="0" err="1" smtClean="0">
                <a:latin typeface="Corbel" charset="0"/>
                <a:ea typeface="SimSun" charset="0"/>
              </a:rPr>
              <a:t>Biomethane</a:t>
            </a:r>
            <a:r>
              <a:rPr lang="en-US" altLang="zh-CN" i="1" dirty="0" smtClean="0">
                <a:latin typeface="Corbel" charset="0"/>
                <a:ea typeface="SimSun" charset="0"/>
              </a:rPr>
              <a:t>: </a:t>
            </a:r>
            <a:r>
              <a:rPr lang="en-US" altLang="zh-CN" dirty="0" smtClean="0">
                <a:latin typeface="Corbel" charset="0"/>
                <a:ea typeface="SimSun" charset="0"/>
              </a:rPr>
              <a:t>output from anaerobic digestion process and by the upgrading process. Linked to livestock, it was born with the aim of capturing the methane emissions from manure, using it for energy purposes.                Later, it developed the co-digestion of other matrices, waste or specially grown, because of their interesting contribution to the production of biogas / </a:t>
            </a:r>
            <a:r>
              <a:rPr lang="en-US" altLang="zh-CN" dirty="0" err="1" smtClean="0">
                <a:latin typeface="Corbel" charset="0"/>
                <a:ea typeface="SimSun" charset="0"/>
              </a:rPr>
              <a:t>biomethane</a:t>
            </a:r>
            <a:r>
              <a:rPr lang="en-US" altLang="zh-CN" dirty="0" smtClean="0">
                <a:latin typeface="Corbel" charset="0"/>
                <a:ea typeface="SimSun" charset="0"/>
              </a:rPr>
              <a:t> and at the same time for heat production. </a:t>
            </a:r>
          </a:p>
          <a:p>
            <a:pPr algn="just"/>
            <a:r>
              <a:rPr lang="en-US" altLang="zh-CN" b="1" i="1" dirty="0" err="1" smtClean="0">
                <a:latin typeface="Corbel" charset="0"/>
                <a:ea typeface="SimSun" charset="0"/>
              </a:rPr>
              <a:t>Bioliquids</a:t>
            </a:r>
            <a:r>
              <a:rPr lang="en-US" altLang="zh-CN" b="1" i="1" dirty="0" smtClean="0">
                <a:latin typeface="Corbel" charset="0"/>
                <a:ea typeface="SimSun" charset="0"/>
              </a:rPr>
              <a:t> or biofuels</a:t>
            </a:r>
            <a:r>
              <a:rPr lang="en-US" altLang="zh-CN" dirty="0" smtClean="0">
                <a:latin typeface="Corbel" charset="0"/>
                <a:ea typeface="SimSun" charset="0"/>
              </a:rPr>
              <a:t>: biofuels are used in a mixture with fossil fuels, but are closely related to agriculture, because the raw materials are of vegetable origin.</a:t>
            </a:r>
            <a:endParaRPr lang="en-US" altLang="zh-CN" dirty="0">
              <a:latin typeface="Corbel" charset="0"/>
              <a:ea typeface="SimSun" charset="0"/>
            </a:endParaRPr>
          </a:p>
        </p:txBody>
      </p:sp>
      <p:sp>
        <p:nvSpPr>
          <p:cNvPr id="10" name="Titolo 1"/>
          <p:cNvSpPr>
            <a:spLocks noGrp="1" noChangeArrowheads="1"/>
          </p:cNvSpPr>
          <p:nvPr/>
        </p:nvSpPr>
        <p:spPr bwMode="auto">
          <a:xfrm>
            <a:off x="0" y="541352"/>
            <a:ext cx="4915306" cy="529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dirty="0" err="1" smtClean="0">
                <a:latin typeface="Corbel" charset="0"/>
                <a:ea typeface="SimSun" charset="0"/>
              </a:rPr>
              <a:t>Agroenergy</a:t>
            </a:r>
            <a:r>
              <a:rPr lang="en-US" altLang="zh-CN" dirty="0" smtClean="0">
                <a:latin typeface="Corbel" charset="0"/>
                <a:ea typeface="SimSun" charset="0"/>
              </a:rPr>
              <a:t> sector</a:t>
            </a:r>
            <a:endParaRPr lang="en-US" altLang="zh-CN" kern="1200" dirty="0">
              <a:latin typeface="Corbel" charset="0"/>
              <a:ea typeface="SimSun" charset="0"/>
            </a:endParaRPr>
          </a:p>
        </p:txBody>
      </p:sp>
    </p:spTree>
    <p:extLst>
      <p:ext uri="{BB962C8B-B14F-4D97-AF65-F5344CB8AC3E}">
        <p14:creationId xmlns:p14="http://schemas.microsoft.com/office/powerpoint/2010/main" val="17307612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graphicFrame>
        <p:nvGraphicFramePr>
          <p:cNvPr id="10" name="Group 4"/>
          <p:cNvGraphicFramePr>
            <a:graphicFrameLocks noGrp="1"/>
          </p:cNvGraphicFramePr>
          <p:nvPr>
            <p:extLst>
              <p:ext uri="{D42A27DB-BD31-4B8C-83A1-F6EECF244321}">
                <p14:modId xmlns:p14="http://schemas.microsoft.com/office/powerpoint/2010/main" val="672347728"/>
              </p:ext>
            </p:extLst>
          </p:nvPr>
        </p:nvGraphicFramePr>
        <p:xfrm>
          <a:off x="83275" y="2145144"/>
          <a:ext cx="2925039" cy="2377389"/>
        </p:xfrm>
        <a:graphic>
          <a:graphicData uri="http://schemas.openxmlformats.org/drawingml/2006/table">
            <a:tbl>
              <a:tblPr/>
              <a:tblGrid>
                <a:gridCol w="975013"/>
                <a:gridCol w="975013"/>
                <a:gridCol w="975013"/>
              </a:tblGrid>
              <a:tr h="804616">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it-IT" altLang="en-US" sz="1800" b="1" i="0" u="none" strike="noStrike" cap="none" normalizeH="0" baseline="0" dirty="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rPr>
                        <a:t>Agro</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1" i="0" u="none" strike="noStrike" cap="none" normalizeH="0" baseline="0" dirty="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rPr>
                        <a:t>energy</a:t>
                      </a:r>
                      <a:endParaRPr kumimoji="0" lang="en-US" altLang="en-US" sz="2000" b="1" i="0" u="none" strike="noStrike" cap="none" normalizeH="0" baseline="0" dirty="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BAA00"/>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dirty="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rPr>
                        <a:t>Plants</a:t>
                      </a:r>
                      <a:endParaRPr kumimoji="0" lang="en-US" altLang="zh-CN" sz="2000" b="1" i="0" u="none" strike="noStrike" cap="none" normalizeH="0" baseline="0" dirty="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BAA00"/>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1" i="0" u="none" strike="noStrike" cap="none" normalizeH="0" baseline="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rPr>
                        <a:t>Electric Power (MW)</a:t>
                      </a:r>
                      <a:endParaRPr kumimoji="0" lang="en-US" altLang="zh-CN" sz="2000" b="1" i="0" u="none" strike="noStrike" cap="none" normalizeH="0" baseline="0" smtClean="0">
                        <a:ln>
                          <a:noFill/>
                        </a:ln>
                        <a:solidFill>
                          <a:srgbClr val="FFFFF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8BAA00"/>
                    </a:solidFill>
                  </a:tcPr>
                </a:tc>
              </a:tr>
              <a:tr h="321841">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2010</a:t>
                      </a:r>
                      <a:endParaRPr kumimoji="0" lang="en-US" altLang="zh-CN" sz="20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2CB"/>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2352</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2CB"/>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669</a:t>
                      </a:r>
                      <a:endParaRPr kumimoji="0" lang="en-US" altLang="zh-CN" sz="2000" b="0" i="0" u="none" strike="noStrike" cap="none" normalizeH="0" baseline="0" dirty="0" smtClean="0">
                        <a:ln>
                          <a:noFill/>
                        </a:ln>
                        <a:solidFill>
                          <a:schemeClr val="tx1"/>
                        </a:solidFill>
                        <a:effectLst/>
                        <a:latin typeface="Corbel" panose="020B0503020204020204" pitchFamily="34" charset="0"/>
                        <a:ea typeface="SimSun" panose="02010600030101010101" pitchFamily="2" charset="-122"/>
                        <a:sym typeface="Corbel" panose="020B0503020204020204" pitchFamily="34" charset="0"/>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2CB"/>
                    </a:solidFill>
                  </a:tcPr>
                </a:tc>
              </a:tr>
              <a:tr h="321841">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2011</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F1E7"/>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2825</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F1E7"/>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1213</a:t>
                      </a:r>
                      <a:endParaRPr kumimoji="0" lang="en-US" altLang="zh-CN" sz="20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F1E7"/>
                    </a:solidFill>
                  </a:tcPr>
                </a:tc>
              </a:tr>
              <a:tr h="321841">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2012</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2CB"/>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3802</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2CB"/>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2199</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2CB"/>
                    </a:solidFill>
                  </a:tcPr>
                </a:tc>
              </a:tr>
              <a:tr h="321841">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2013</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F1E7"/>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4033</a:t>
                      </a:r>
                      <a:endParaRPr kumimoji="0" lang="en-US" altLang="zh-CN" sz="2000" b="0" i="0" u="none" strike="noStrike" cap="none" normalizeH="0" baseline="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F1E7"/>
                    </a:solidFill>
                  </a:tcPr>
                </a:tc>
                <a:tc>
                  <a:txBody>
                    <a:bodyPr/>
                    <a:lstStyle>
                      <a:lvl1pPr>
                        <a:lnSpc>
                          <a:spcPct val="90000"/>
                        </a:lnSpc>
                        <a:spcBef>
                          <a:spcPts val="1100"/>
                        </a:spcBef>
                        <a:defRPr sz="2000">
                          <a:solidFill>
                            <a:schemeClr val="tx1"/>
                          </a:solidFill>
                          <a:latin typeface="Corbel" panose="020B0503020204020204" pitchFamily="34" charset="0"/>
                          <a:ea typeface="SimSun" panose="02010600030101010101" pitchFamily="2" charset="-122"/>
                          <a:sym typeface="Corbel" panose="020B0503020204020204" pitchFamily="34" charset="0"/>
                        </a:defRPr>
                      </a:lvl1pPr>
                      <a:lvl2pPr indent="-173038">
                        <a:lnSpc>
                          <a:spcPct val="90000"/>
                        </a:lnSpc>
                        <a:spcBef>
                          <a:spcPts val="400"/>
                        </a:spcBef>
                        <a:defRPr sz="1600">
                          <a:solidFill>
                            <a:schemeClr val="tx1"/>
                          </a:solidFill>
                          <a:latin typeface="Corbel" panose="020B0503020204020204" pitchFamily="34" charset="0"/>
                          <a:ea typeface="SimSun" panose="02010600030101010101" pitchFamily="2" charset="-122"/>
                          <a:sym typeface="Corbel" panose="020B0503020204020204" pitchFamily="34" charset="0"/>
                        </a:defRPr>
                      </a:lvl2pPr>
                      <a:lvl3pPr indent="-3921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3pPr>
                      <a:lvl4pPr indent="-6207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4pPr>
                      <a:lvl5pPr indent="-849313">
                        <a:lnSpc>
                          <a:spcPct val="90000"/>
                        </a:lnSpc>
                        <a:spcBef>
                          <a:spcPts val="400"/>
                        </a:spcBef>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5pPr>
                      <a:lvl6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6pPr>
                      <a:lvl7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7pPr>
                      <a:lvl8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8pPr>
                      <a:lvl9pPr indent="-849313" eaLnBrk="0" fontAlgn="base" hangingPunct="0">
                        <a:lnSpc>
                          <a:spcPct val="90000"/>
                        </a:lnSpc>
                        <a:spcBef>
                          <a:spcPts val="400"/>
                        </a:spcBef>
                        <a:spcAft>
                          <a:spcPct val="0"/>
                        </a:spcAft>
                        <a:buFont typeface="Arial" panose="020B0604020202020204" pitchFamily="34" charset="0"/>
                        <a:defRPr sz="1400">
                          <a:solidFill>
                            <a:schemeClr val="tx1"/>
                          </a:solidFill>
                          <a:latin typeface="Corbel" panose="020B0503020204020204" pitchFamily="34" charset="0"/>
                          <a:ea typeface="SimSun" panose="02010600030101010101" pitchFamily="2" charset="-122"/>
                          <a:sym typeface="Corbel" panose="020B0503020204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8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rPr>
                        <a:t>2409</a:t>
                      </a:r>
                      <a:endParaRPr kumimoji="0" lang="en-US" altLang="zh-CN" sz="2000" b="0" i="0" u="none" strike="noStrike" cap="none" normalizeH="0" baseline="0" dirty="0" smtClean="0">
                        <a:ln>
                          <a:noFill/>
                        </a:ln>
                        <a:solidFill>
                          <a:srgbClr val="4D3E2F"/>
                        </a:solidFill>
                        <a:effectLst/>
                        <a:latin typeface="Corbel" panose="020B0503020204020204" pitchFamily="34" charset="0"/>
                        <a:ea typeface="MS Gothic" panose="020B0609070205080204" pitchFamily="49" charset="-128"/>
                        <a:sym typeface="MS Gothic" panose="020B0609070205080204" pitchFamily="49" charset="-128"/>
                      </a:endParaRPr>
                    </a:p>
                  </a:txBody>
                  <a:tcPr marT="45715" marB="4571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DF1E7"/>
                    </a:solidFill>
                  </a:tcPr>
                </a:tc>
              </a:tr>
            </a:tbl>
          </a:graphicData>
        </a:graphic>
      </p:graphicFrame>
      <p:pic>
        <p:nvPicPr>
          <p:cNvPr id="11" name="Grafico 12"/>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2818" y="1342970"/>
            <a:ext cx="8931257" cy="437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olo 1"/>
          <p:cNvSpPr>
            <a:spLocks noGrp="1" noChangeArrowheads="1"/>
          </p:cNvSpPr>
          <p:nvPr/>
        </p:nvSpPr>
        <p:spPr bwMode="auto">
          <a:xfrm>
            <a:off x="164477" y="770386"/>
            <a:ext cx="4915306" cy="8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dirty="0" smtClean="0">
                <a:latin typeface="Corbel" charset="0"/>
                <a:ea typeface="SimSun" charset="0"/>
              </a:rPr>
              <a:t>Italy</a:t>
            </a:r>
            <a:endParaRPr lang="en-US" altLang="zh-CN" kern="1200" dirty="0">
              <a:latin typeface="Corbel" charset="0"/>
              <a:ea typeface="SimSun" charset="0"/>
            </a:endParaRPr>
          </a:p>
        </p:txBody>
      </p:sp>
    </p:spTree>
    <p:extLst>
      <p:ext uri="{BB962C8B-B14F-4D97-AF65-F5344CB8AC3E}">
        <p14:creationId xmlns:p14="http://schemas.microsoft.com/office/powerpoint/2010/main" val="17307612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5">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graphicFrame>
        <p:nvGraphicFramePr>
          <p:cNvPr id="11" name="Segnaposto contenuto 8"/>
          <p:cNvGraphicFramePr>
            <a:graphicFrameLocks/>
          </p:cNvGraphicFramePr>
          <p:nvPr>
            <p:extLst>
              <p:ext uri="{D42A27DB-BD31-4B8C-83A1-F6EECF244321}">
                <p14:modId xmlns:p14="http://schemas.microsoft.com/office/powerpoint/2010/main" val="4244558279"/>
              </p:ext>
            </p:extLst>
          </p:nvPr>
        </p:nvGraphicFramePr>
        <p:xfrm>
          <a:off x="1217898" y="1452012"/>
          <a:ext cx="10395906" cy="4346708"/>
        </p:xfrm>
        <a:graphic>
          <a:graphicData uri="http://schemas.openxmlformats.org/presentationml/2006/ole">
            <mc:AlternateContent xmlns:mc="http://schemas.openxmlformats.org/markup-compatibility/2006">
              <mc:Choice xmlns:v="urn:schemas-microsoft-com:vml" Requires="v">
                <p:oleObj spid="_x0000_s2115" r:id="rId11" imgW="9486198" imgH="3950550" progId="Excel.Chart.8">
                  <p:embed/>
                </p:oleObj>
              </mc:Choice>
              <mc:Fallback>
                <p:oleObj r:id="rId11" imgW="9486198" imgH="3950550" progId="Excel.Chart.8">
                  <p:embed/>
                  <p:pic>
                    <p:nvPicPr>
                      <p:cNvPr id="0" name=""/>
                      <p:cNvPicPr>
                        <a:picLocks noGrp="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7898" y="1452012"/>
                        <a:ext cx="10395906" cy="4346708"/>
                      </a:xfrm>
                      <a:prstGeom prst="rect">
                        <a:avLst/>
                      </a:prstGeom>
                      <a:noFill/>
                      <a:ln>
                        <a:noFill/>
                      </a:ln>
                    </p:spPr>
                  </p:pic>
                </p:oleObj>
              </mc:Fallback>
            </mc:AlternateContent>
          </a:graphicData>
        </a:graphic>
      </p:graphicFrame>
      <p:sp>
        <p:nvSpPr>
          <p:cNvPr id="15" name="Titolo 1"/>
          <p:cNvSpPr>
            <a:spLocks noGrp="1" noChangeArrowheads="1"/>
          </p:cNvSpPr>
          <p:nvPr/>
        </p:nvSpPr>
        <p:spPr bwMode="auto">
          <a:xfrm>
            <a:off x="164477" y="770386"/>
            <a:ext cx="4915306" cy="810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dirty="0" smtClean="0">
                <a:latin typeface="Corbel" charset="0"/>
                <a:ea typeface="SimSun" charset="0"/>
              </a:rPr>
              <a:t>Italy</a:t>
            </a:r>
            <a:endParaRPr lang="en-US" altLang="zh-CN" kern="1200" dirty="0">
              <a:latin typeface="Corbel" charset="0"/>
              <a:ea typeface="SimSun" charset="0"/>
            </a:endParaRPr>
          </a:p>
        </p:txBody>
      </p:sp>
    </p:spTree>
    <p:extLst>
      <p:ext uri="{BB962C8B-B14F-4D97-AF65-F5344CB8AC3E}">
        <p14:creationId xmlns:p14="http://schemas.microsoft.com/office/powerpoint/2010/main" val="7087695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7453124" y="4518212"/>
            <a:ext cx="895208" cy="4580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pic>
        <p:nvPicPr>
          <p:cNvPr id="11" name="Segnaposto contenuto 9"/>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761" y="1967503"/>
            <a:ext cx="86741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5" name="AutoShape 11"/>
          <p:cNvSpPr>
            <a:spLocks noChangeArrowheads="1"/>
          </p:cNvSpPr>
          <p:nvPr/>
        </p:nvSpPr>
        <p:spPr bwMode="auto">
          <a:xfrm>
            <a:off x="9264266" y="3371254"/>
            <a:ext cx="708025" cy="857250"/>
          </a:xfrm>
          <a:prstGeom prst="righ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buFont typeface="Arial" charset="0"/>
              <a:buNone/>
            </a:pPr>
            <a:endParaRPr lang="en-US" kern="1200"/>
          </a:p>
        </p:txBody>
      </p:sp>
      <p:sp>
        <p:nvSpPr>
          <p:cNvPr id="16" name="Text Box 8"/>
          <p:cNvSpPr txBox="1">
            <a:spLocks noChangeArrowheads="1"/>
          </p:cNvSpPr>
          <p:nvPr/>
        </p:nvSpPr>
        <p:spPr bwMode="auto">
          <a:xfrm>
            <a:off x="10208726" y="2617896"/>
            <a:ext cx="17129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b="1" kern="1200" dirty="0"/>
              <a:t>DIGESTATE</a:t>
            </a:r>
            <a:endParaRPr lang="en-US" b="1" kern="1200" dirty="0"/>
          </a:p>
        </p:txBody>
      </p:sp>
      <p:sp>
        <p:nvSpPr>
          <p:cNvPr id="17" name="Text Box 10"/>
          <p:cNvSpPr txBox="1">
            <a:spLocks noChangeArrowheads="1"/>
          </p:cNvSpPr>
          <p:nvPr/>
        </p:nvSpPr>
        <p:spPr bwMode="auto">
          <a:xfrm>
            <a:off x="10125702" y="3852799"/>
            <a:ext cx="1587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kern="1200" dirty="0" err="1"/>
              <a:t>Fertilizers</a:t>
            </a:r>
            <a:endParaRPr lang="it-IT" kern="1200" dirty="0"/>
          </a:p>
          <a:p>
            <a:r>
              <a:rPr lang="it-IT" kern="1200" dirty="0" err="1"/>
              <a:t>Bioplastics</a:t>
            </a:r>
            <a:endParaRPr lang="it-IT" kern="1200" dirty="0"/>
          </a:p>
          <a:p>
            <a:r>
              <a:rPr lang="it-IT" dirty="0"/>
              <a:t>e</a:t>
            </a:r>
            <a:r>
              <a:rPr lang="it-IT" kern="1200" dirty="0" smtClean="0"/>
              <a:t>tc</a:t>
            </a:r>
            <a:r>
              <a:rPr lang="it-IT" kern="1200" dirty="0"/>
              <a:t>.</a:t>
            </a:r>
            <a:endParaRPr lang="en-US" kern="1200" dirty="0"/>
          </a:p>
        </p:txBody>
      </p:sp>
      <p:sp>
        <p:nvSpPr>
          <p:cNvPr id="18" name="Arrow 701"/>
          <p:cNvSpPr>
            <a:spLocks noChangeShapeType="1"/>
          </p:cNvSpPr>
          <p:nvPr/>
        </p:nvSpPr>
        <p:spPr bwMode="auto">
          <a:xfrm>
            <a:off x="10798879" y="3026929"/>
            <a:ext cx="1587" cy="71913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it-IT"/>
          </a:p>
        </p:txBody>
      </p:sp>
      <p:cxnSp>
        <p:nvCxnSpPr>
          <p:cNvPr id="6" name="Connettore 1 5"/>
          <p:cNvCxnSpPr/>
          <p:nvPr/>
        </p:nvCxnSpPr>
        <p:spPr>
          <a:xfrm>
            <a:off x="7525990" y="4455748"/>
            <a:ext cx="10410" cy="499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a:off x="7536400" y="4955458"/>
            <a:ext cx="874388" cy="10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flipV="1">
            <a:off x="8410788" y="4455748"/>
            <a:ext cx="0" cy="520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Connettore 1 26"/>
          <p:cNvCxnSpPr/>
          <p:nvPr/>
        </p:nvCxnSpPr>
        <p:spPr>
          <a:xfrm>
            <a:off x="7525990" y="4445337"/>
            <a:ext cx="916027" cy="1041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90490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p:cNvSpPr/>
          <p:nvPr/>
        </p:nvSpPr>
        <p:spPr>
          <a:xfrm>
            <a:off x="5423293" y="3550024"/>
            <a:ext cx="1603046" cy="10202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8" name="Ovale 27"/>
          <p:cNvSpPr/>
          <p:nvPr/>
        </p:nvSpPr>
        <p:spPr>
          <a:xfrm>
            <a:off x="404520" y="5112612"/>
            <a:ext cx="3650074" cy="7243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p>
        </p:txBody>
      </p:sp>
      <p:sp>
        <p:nvSpPr>
          <p:cNvPr id="27" name="Ovale 26"/>
          <p:cNvSpPr/>
          <p:nvPr/>
        </p:nvSpPr>
        <p:spPr>
          <a:xfrm>
            <a:off x="7901478" y="4453844"/>
            <a:ext cx="3979333" cy="102540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6" name="Ovale 25"/>
          <p:cNvSpPr/>
          <p:nvPr/>
        </p:nvSpPr>
        <p:spPr>
          <a:xfrm>
            <a:off x="429101" y="4212518"/>
            <a:ext cx="2652889" cy="57385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25" name="Ovale 24"/>
          <p:cNvSpPr/>
          <p:nvPr/>
        </p:nvSpPr>
        <p:spPr>
          <a:xfrm>
            <a:off x="376266" y="2502993"/>
            <a:ext cx="4374469" cy="75259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24" name="Ovale 23"/>
          <p:cNvSpPr/>
          <p:nvPr/>
        </p:nvSpPr>
        <p:spPr>
          <a:xfrm>
            <a:off x="4642589" y="1801015"/>
            <a:ext cx="1644684" cy="4613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23" name="Ovale 22"/>
          <p:cNvSpPr/>
          <p:nvPr/>
        </p:nvSpPr>
        <p:spPr>
          <a:xfrm>
            <a:off x="1063037" y="1260597"/>
            <a:ext cx="3508963" cy="6302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16" name="Ovale 15"/>
          <p:cNvSpPr/>
          <p:nvPr/>
        </p:nvSpPr>
        <p:spPr>
          <a:xfrm>
            <a:off x="8013555" y="2535327"/>
            <a:ext cx="3979333" cy="69614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6" name="Ovale 5"/>
          <p:cNvSpPr/>
          <p:nvPr/>
        </p:nvSpPr>
        <p:spPr>
          <a:xfrm>
            <a:off x="6200354" y="1055293"/>
            <a:ext cx="2859852" cy="50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5" name="Ovale 4"/>
          <p:cNvSpPr/>
          <p:nvPr/>
        </p:nvSpPr>
        <p:spPr>
          <a:xfrm>
            <a:off x="8337898" y="3495213"/>
            <a:ext cx="2154744" cy="49971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Titolo 1"/>
          <p:cNvSpPr>
            <a:spLocks noGrp="1" noChangeArrowheads="1"/>
          </p:cNvSpPr>
          <p:nvPr/>
        </p:nvSpPr>
        <p:spPr bwMode="auto">
          <a:xfrm>
            <a:off x="0" y="190588"/>
            <a:ext cx="6206068"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sz="2800" dirty="0" smtClean="0">
                <a:latin typeface="Corbel" charset="0"/>
                <a:ea typeface="SimSun" charset="0"/>
              </a:rPr>
              <a:t>Areas of interest for Dealers</a:t>
            </a:r>
          </a:p>
        </p:txBody>
      </p:sp>
      <p:sp>
        <p:nvSpPr>
          <p:cNvPr id="10" name="Text Box 11"/>
          <p:cNvSpPr txBox="1">
            <a:spLocks noChangeArrowheads="1"/>
          </p:cNvSpPr>
          <p:nvPr/>
        </p:nvSpPr>
        <p:spPr bwMode="auto">
          <a:xfrm>
            <a:off x="1212331" y="1305089"/>
            <a:ext cx="4002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sz="2000" dirty="0" err="1"/>
              <a:t>a</a:t>
            </a:r>
            <a:r>
              <a:rPr lang="it-IT" sz="2000" kern="1200" dirty="0" err="1" smtClean="0"/>
              <a:t>dvice</a:t>
            </a:r>
            <a:r>
              <a:rPr lang="it-IT" sz="2000" kern="1200" dirty="0" smtClean="0"/>
              <a:t> on new </a:t>
            </a:r>
            <a:r>
              <a:rPr lang="it-IT" sz="2000" kern="1200" dirty="0" err="1"/>
              <a:t>technologies</a:t>
            </a:r>
            <a:endParaRPr lang="en-US" sz="2000" kern="1200" dirty="0"/>
          </a:p>
        </p:txBody>
      </p:sp>
      <p:sp>
        <p:nvSpPr>
          <p:cNvPr id="11" name="Text Box 12"/>
          <p:cNvSpPr txBox="1">
            <a:spLocks noChangeArrowheads="1"/>
          </p:cNvSpPr>
          <p:nvPr/>
        </p:nvSpPr>
        <p:spPr bwMode="auto">
          <a:xfrm>
            <a:off x="532938" y="2601503"/>
            <a:ext cx="458864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kern="1200" dirty="0" err="1"/>
              <a:t>optimization</a:t>
            </a:r>
            <a:r>
              <a:rPr lang="it-IT" sz="2000" kern="1200" dirty="0"/>
              <a:t> of </a:t>
            </a:r>
            <a:r>
              <a:rPr lang="it-IT" sz="2000" kern="1200" dirty="0" err="1"/>
              <a:t>subsidies</a:t>
            </a:r>
            <a:r>
              <a:rPr lang="it-IT" sz="2000" kern="1200" dirty="0"/>
              <a:t>/</a:t>
            </a:r>
            <a:r>
              <a:rPr lang="it-IT" sz="2000" kern="1200" dirty="0" err="1"/>
              <a:t>investments</a:t>
            </a:r>
            <a:endParaRPr lang="en-US" sz="2000" kern="1200" dirty="0"/>
          </a:p>
        </p:txBody>
      </p:sp>
      <p:sp>
        <p:nvSpPr>
          <p:cNvPr id="15" name="Text Box 13"/>
          <p:cNvSpPr txBox="1">
            <a:spLocks noChangeArrowheads="1"/>
          </p:cNvSpPr>
          <p:nvPr/>
        </p:nvSpPr>
        <p:spPr bwMode="auto">
          <a:xfrm>
            <a:off x="733504" y="4241885"/>
            <a:ext cx="33480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kern="1200" dirty="0"/>
              <a:t>training of </a:t>
            </a:r>
            <a:r>
              <a:rPr lang="it-IT" sz="2000" kern="1200" dirty="0" err="1"/>
              <a:t>experts</a:t>
            </a:r>
            <a:endParaRPr lang="it-IT" sz="2000" kern="1200" dirty="0"/>
          </a:p>
        </p:txBody>
      </p:sp>
      <p:sp>
        <p:nvSpPr>
          <p:cNvPr id="17" name="Text Box 18"/>
          <p:cNvSpPr txBox="1">
            <a:spLocks noChangeArrowheads="1"/>
          </p:cNvSpPr>
          <p:nvPr/>
        </p:nvSpPr>
        <p:spPr bwMode="auto">
          <a:xfrm>
            <a:off x="6392391" y="1077526"/>
            <a:ext cx="39232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dirty="0" err="1"/>
              <a:t>c</a:t>
            </a:r>
            <a:r>
              <a:rPr lang="it-IT" sz="2000" kern="1200" dirty="0" err="1" smtClean="0"/>
              <a:t>hoice</a:t>
            </a:r>
            <a:r>
              <a:rPr lang="it-IT" sz="2000" kern="1200" dirty="0" smtClean="0"/>
              <a:t> of </a:t>
            </a:r>
            <a:r>
              <a:rPr lang="it-IT" sz="2000" kern="1200" dirty="0" err="1" smtClean="0"/>
              <a:t>components</a:t>
            </a:r>
            <a:endParaRPr lang="it-IT" sz="2000" kern="1200" dirty="0"/>
          </a:p>
        </p:txBody>
      </p:sp>
      <p:sp>
        <p:nvSpPr>
          <p:cNvPr id="18" name="Text Box 19"/>
          <p:cNvSpPr txBox="1">
            <a:spLocks noChangeArrowheads="1"/>
          </p:cNvSpPr>
          <p:nvPr/>
        </p:nvSpPr>
        <p:spPr bwMode="auto">
          <a:xfrm>
            <a:off x="8630462" y="3497970"/>
            <a:ext cx="33496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kern="1200" dirty="0" err="1"/>
              <a:t>homologation</a:t>
            </a:r>
            <a:endParaRPr lang="en-US" sz="2000" kern="1200" dirty="0"/>
          </a:p>
        </p:txBody>
      </p:sp>
      <p:sp>
        <p:nvSpPr>
          <p:cNvPr id="19" name="Text Box 23"/>
          <p:cNvSpPr txBox="1">
            <a:spLocks noChangeArrowheads="1"/>
          </p:cNvSpPr>
          <p:nvPr/>
        </p:nvSpPr>
        <p:spPr bwMode="auto">
          <a:xfrm>
            <a:off x="8240638" y="4588944"/>
            <a:ext cx="334962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kern="1200" dirty="0" err="1"/>
              <a:t>assurance</a:t>
            </a:r>
            <a:r>
              <a:rPr lang="it-IT" sz="2000" kern="1200" dirty="0"/>
              <a:t> for </a:t>
            </a:r>
            <a:r>
              <a:rPr lang="it-IT" sz="2000" kern="1200" dirty="0" err="1"/>
              <a:t>well</a:t>
            </a:r>
            <a:r>
              <a:rPr lang="it-IT" sz="2000" kern="1200" dirty="0"/>
              <a:t> </a:t>
            </a:r>
            <a:r>
              <a:rPr lang="it-IT" sz="2000" kern="1200" dirty="0" err="1"/>
              <a:t>performing</a:t>
            </a:r>
            <a:r>
              <a:rPr lang="it-IT" sz="2000" kern="1200" dirty="0"/>
              <a:t> </a:t>
            </a:r>
            <a:r>
              <a:rPr lang="it-IT" sz="2000" kern="1200" dirty="0" err="1"/>
              <a:t>machines</a:t>
            </a:r>
            <a:r>
              <a:rPr lang="it-IT" sz="2000" kern="1200" dirty="0"/>
              <a:t>/</a:t>
            </a:r>
            <a:r>
              <a:rPr lang="it-IT" sz="2000" kern="1200" dirty="0" err="1"/>
              <a:t>equipments</a:t>
            </a:r>
            <a:endParaRPr lang="it-IT" sz="2000" kern="1200" dirty="0"/>
          </a:p>
        </p:txBody>
      </p:sp>
      <p:sp>
        <p:nvSpPr>
          <p:cNvPr id="20" name="Text Box 24"/>
          <p:cNvSpPr txBox="1">
            <a:spLocks noChangeArrowheads="1"/>
          </p:cNvSpPr>
          <p:nvPr/>
        </p:nvSpPr>
        <p:spPr bwMode="auto">
          <a:xfrm>
            <a:off x="8258346" y="2635389"/>
            <a:ext cx="40585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kern="1200" dirty="0" err="1"/>
              <a:t>assurance</a:t>
            </a:r>
            <a:r>
              <a:rPr lang="it-IT" sz="2000" kern="1200" dirty="0"/>
              <a:t> of </a:t>
            </a:r>
            <a:r>
              <a:rPr lang="it-IT" sz="2000" kern="1200" dirty="0" err="1"/>
              <a:t>safety</a:t>
            </a:r>
            <a:r>
              <a:rPr lang="it-IT" sz="2000" kern="1200" dirty="0"/>
              <a:t> </a:t>
            </a:r>
            <a:r>
              <a:rPr lang="it-IT" sz="2000" kern="1200" dirty="0" err="1"/>
              <a:t>requirements</a:t>
            </a:r>
            <a:endParaRPr lang="it-IT" sz="2000" kern="1200" dirty="0"/>
          </a:p>
        </p:txBody>
      </p:sp>
      <p:sp>
        <p:nvSpPr>
          <p:cNvPr id="21" name="Text Box 25"/>
          <p:cNvSpPr txBox="1">
            <a:spLocks noChangeArrowheads="1"/>
          </p:cNvSpPr>
          <p:nvPr/>
        </p:nvSpPr>
        <p:spPr bwMode="auto">
          <a:xfrm>
            <a:off x="5024211" y="1792359"/>
            <a:ext cx="14608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dirty="0" err="1" smtClean="0"/>
              <a:t>finance</a:t>
            </a:r>
            <a:endParaRPr lang="it-IT" sz="2000" kern="1200" dirty="0"/>
          </a:p>
        </p:txBody>
      </p:sp>
      <p:sp>
        <p:nvSpPr>
          <p:cNvPr id="22" name="Text Box 13"/>
          <p:cNvSpPr txBox="1">
            <a:spLocks noChangeArrowheads="1"/>
          </p:cNvSpPr>
          <p:nvPr/>
        </p:nvSpPr>
        <p:spPr bwMode="auto">
          <a:xfrm>
            <a:off x="731330" y="5252333"/>
            <a:ext cx="33480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dirty="0" err="1"/>
              <a:t>m</a:t>
            </a:r>
            <a:r>
              <a:rPr lang="it-IT" sz="2000" dirty="0" err="1" smtClean="0"/>
              <a:t>aintenance</a:t>
            </a:r>
            <a:r>
              <a:rPr lang="it-IT" sz="2000" dirty="0" smtClean="0"/>
              <a:t> and </a:t>
            </a:r>
            <a:r>
              <a:rPr lang="it-IT" sz="2000" dirty="0" err="1" smtClean="0"/>
              <a:t>spare</a:t>
            </a:r>
            <a:r>
              <a:rPr lang="it-IT" sz="2000" dirty="0" smtClean="0"/>
              <a:t> </a:t>
            </a:r>
            <a:r>
              <a:rPr lang="it-IT" sz="2000" dirty="0" err="1" smtClean="0"/>
              <a:t>parts</a:t>
            </a:r>
            <a:endParaRPr lang="it-IT" sz="2000" kern="1200" dirty="0"/>
          </a:p>
        </p:txBody>
      </p:sp>
      <p:sp>
        <p:nvSpPr>
          <p:cNvPr id="29" name="CasellaDiTesto 28"/>
          <p:cNvSpPr txBox="1"/>
          <p:nvPr/>
        </p:nvSpPr>
        <p:spPr>
          <a:xfrm>
            <a:off x="5563272" y="3789468"/>
            <a:ext cx="1260632" cy="461665"/>
          </a:xfrm>
          <a:prstGeom prst="rect">
            <a:avLst/>
          </a:prstGeom>
          <a:noFill/>
        </p:spPr>
        <p:txBody>
          <a:bodyPr wrap="square" rtlCol="0">
            <a:spAutoFit/>
          </a:bodyPr>
          <a:lstStyle/>
          <a:p>
            <a:pPr algn="ctr"/>
            <a:r>
              <a:rPr lang="it-IT" sz="2400" b="1" dirty="0" smtClean="0"/>
              <a:t>Dealer</a:t>
            </a:r>
            <a:endParaRPr lang="it-IT" sz="2400" b="1" dirty="0"/>
          </a:p>
        </p:txBody>
      </p:sp>
      <p:sp>
        <p:nvSpPr>
          <p:cNvPr id="31" name="Freccia su 30"/>
          <p:cNvSpPr/>
          <p:nvPr/>
        </p:nvSpPr>
        <p:spPr>
          <a:xfrm>
            <a:off x="5954172" y="2592246"/>
            <a:ext cx="405966" cy="541353"/>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33" name="Freccia su 32"/>
          <p:cNvSpPr/>
          <p:nvPr/>
        </p:nvSpPr>
        <p:spPr>
          <a:xfrm rot="15037306">
            <a:off x="4493116" y="4202134"/>
            <a:ext cx="405966" cy="541353"/>
          </a:xfrm>
          <a:prstGeom prs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34" name="Freccia su 33"/>
          <p:cNvSpPr/>
          <p:nvPr/>
        </p:nvSpPr>
        <p:spPr>
          <a:xfrm rot="4968716">
            <a:off x="7487280" y="3625790"/>
            <a:ext cx="405966" cy="541353"/>
          </a:xfrm>
          <a:prstGeom prst="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412450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e 37"/>
          <p:cNvSpPr/>
          <p:nvPr/>
        </p:nvSpPr>
        <p:spPr>
          <a:xfrm>
            <a:off x="9691144" y="4736835"/>
            <a:ext cx="1092986" cy="530942"/>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25" name="Ovale 24"/>
          <p:cNvSpPr/>
          <p:nvPr/>
        </p:nvSpPr>
        <p:spPr>
          <a:xfrm>
            <a:off x="397084" y="3346254"/>
            <a:ext cx="4374469" cy="75259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24" name="Ovale 23"/>
          <p:cNvSpPr/>
          <p:nvPr/>
        </p:nvSpPr>
        <p:spPr>
          <a:xfrm>
            <a:off x="3830656" y="4903381"/>
            <a:ext cx="1644684" cy="46139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23" name="Ovale 22"/>
          <p:cNvSpPr/>
          <p:nvPr/>
        </p:nvSpPr>
        <p:spPr>
          <a:xfrm>
            <a:off x="1063037" y="1260597"/>
            <a:ext cx="3508963" cy="6302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6" name="Ovale 5"/>
          <p:cNvSpPr/>
          <p:nvPr/>
        </p:nvSpPr>
        <p:spPr>
          <a:xfrm>
            <a:off x="8074045" y="1919376"/>
            <a:ext cx="2859852" cy="50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a:p>
        </p:txBody>
      </p:sp>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Titolo 1"/>
          <p:cNvSpPr>
            <a:spLocks noGrp="1" noChangeArrowheads="1"/>
          </p:cNvSpPr>
          <p:nvPr/>
        </p:nvSpPr>
        <p:spPr bwMode="auto">
          <a:xfrm>
            <a:off x="-1" y="190588"/>
            <a:ext cx="8025641"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sz="2800" dirty="0" smtClean="0">
                <a:latin typeface="Corbel" charset="0"/>
                <a:ea typeface="SimSun" charset="0"/>
              </a:rPr>
              <a:t>Areas of interest for Dealers: technical and financial</a:t>
            </a:r>
          </a:p>
        </p:txBody>
      </p:sp>
      <p:sp>
        <p:nvSpPr>
          <p:cNvPr id="10" name="Text Box 11"/>
          <p:cNvSpPr txBox="1">
            <a:spLocks noChangeArrowheads="1"/>
          </p:cNvSpPr>
          <p:nvPr/>
        </p:nvSpPr>
        <p:spPr bwMode="auto">
          <a:xfrm>
            <a:off x="1212331" y="1305089"/>
            <a:ext cx="40027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sz="2000" dirty="0" err="1"/>
              <a:t>a</a:t>
            </a:r>
            <a:r>
              <a:rPr lang="it-IT" sz="2000" kern="1200" dirty="0" err="1" smtClean="0"/>
              <a:t>dvice</a:t>
            </a:r>
            <a:r>
              <a:rPr lang="it-IT" sz="2000" kern="1200" dirty="0" smtClean="0"/>
              <a:t> on new </a:t>
            </a:r>
            <a:r>
              <a:rPr lang="it-IT" sz="2000" kern="1200" dirty="0" err="1" smtClean="0"/>
              <a:t>technologies</a:t>
            </a:r>
            <a:endParaRPr lang="en-US" sz="2000" kern="1200" dirty="0"/>
          </a:p>
        </p:txBody>
      </p:sp>
      <p:sp>
        <p:nvSpPr>
          <p:cNvPr id="11" name="Text Box 12"/>
          <p:cNvSpPr txBox="1">
            <a:spLocks noChangeArrowheads="1"/>
          </p:cNvSpPr>
          <p:nvPr/>
        </p:nvSpPr>
        <p:spPr bwMode="auto">
          <a:xfrm>
            <a:off x="522529" y="3486407"/>
            <a:ext cx="458864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kern="1200" dirty="0" err="1"/>
              <a:t>optimization</a:t>
            </a:r>
            <a:r>
              <a:rPr lang="it-IT" sz="2000" kern="1200" dirty="0"/>
              <a:t> of </a:t>
            </a:r>
            <a:r>
              <a:rPr lang="it-IT" sz="2000" kern="1200" dirty="0" err="1"/>
              <a:t>subsidies</a:t>
            </a:r>
            <a:r>
              <a:rPr lang="it-IT" sz="2000" kern="1200" dirty="0"/>
              <a:t>/</a:t>
            </a:r>
            <a:r>
              <a:rPr lang="it-IT" sz="2000" kern="1200" dirty="0" err="1"/>
              <a:t>investments</a:t>
            </a:r>
            <a:endParaRPr lang="en-US" sz="2000" kern="1200" dirty="0"/>
          </a:p>
        </p:txBody>
      </p:sp>
      <p:sp>
        <p:nvSpPr>
          <p:cNvPr id="17" name="Text Box 18"/>
          <p:cNvSpPr txBox="1">
            <a:spLocks noChangeArrowheads="1"/>
          </p:cNvSpPr>
          <p:nvPr/>
        </p:nvSpPr>
        <p:spPr bwMode="auto">
          <a:xfrm>
            <a:off x="8268760" y="1941608"/>
            <a:ext cx="39232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dirty="0" err="1"/>
              <a:t>c</a:t>
            </a:r>
            <a:r>
              <a:rPr lang="it-IT" sz="2000" kern="1200" dirty="0" err="1" smtClean="0"/>
              <a:t>hoice</a:t>
            </a:r>
            <a:r>
              <a:rPr lang="it-IT" sz="2000" kern="1200" dirty="0" smtClean="0"/>
              <a:t> of </a:t>
            </a:r>
            <a:r>
              <a:rPr lang="it-IT" sz="2000" kern="1200" dirty="0" err="1" smtClean="0"/>
              <a:t>components</a:t>
            </a:r>
            <a:endParaRPr lang="it-IT" sz="2000" kern="1200" dirty="0"/>
          </a:p>
        </p:txBody>
      </p:sp>
      <p:sp>
        <p:nvSpPr>
          <p:cNvPr id="21" name="Text Box 25"/>
          <p:cNvSpPr txBox="1">
            <a:spLocks noChangeArrowheads="1"/>
          </p:cNvSpPr>
          <p:nvPr/>
        </p:nvSpPr>
        <p:spPr bwMode="auto">
          <a:xfrm>
            <a:off x="4149822" y="4894725"/>
            <a:ext cx="146084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dirty="0" err="1" smtClean="0"/>
              <a:t>finance</a:t>
            </a:r>
            <a:endParaRPr lang="it-IT" sz="2000" kern="1200" dirty="0"/>
          </a:p>
        </p:txBody>
      </p:sp>
      <p:sp>
        <p:nvSpPr>
          <p:cNvPr id="3" name="CasellaDiTesto 2"/>
          <p:cNvSpPr txBox="1"/>
          <p:nvPr/>
        </p:nvSpPr>
        <p:spPr>
          <a:xfrm>
            <a:off x="5235923" y="5226134"/>
            <a:ext cx="4392764" cy="369332"/>
          </a:xfrm>
          <a:prstGeom prst="rect">
            <a:avLst/>
          </a:prstGeom>
          <a:noFill/>
        </p:spPr>
        <p:txBody>
          <a:bodyPr wrap="square" rtlCol="0">
            <a:spAutoFit/>
          </a:bodyPr>
          <a:lstStyle/>
          <a:p>
            <a:r>
              <a:rPr lang="it-IT" dirty="0" err="1"/>
              <a:t>f</a:t>
            </a:r>
            <a:r>
              <a:rPr lang="it-IT" dirty="0" err="1" smtClean="0"/>
              <a:t>inancial</a:t>
            </a:r>
            <a:r>
              <a:rPr lang="it-IT" dirty="0" smtClean="0"/>
              <a:t> and </a:t>
            </a:r>
            <a:r>
              <a:rPr lang="it-IT" dirty="0" err="1" smtClean="0"/>
              <a:t>insurance</a:t>
            </a:r>
            <a:r>
              <a:rPr lang="it-IT" dirty="0" smtClean="0"/>
              <a:t> </a:t>
            </a:r>
            <a:r>
              <a:rPr lang="it-IT" dirty="0" err="1" smtClean="0"/>
              <a:t>services</a:t>
            </a:r>
            <a:endParaRPr lang="it-IT" dirty="0"/>
          </a:p>
        </p:txBody>
      </p:sp>
      <p:sp>
        <p:nvSpPr>
          <p:cNvPr id="32" name="CasellaDiTesto 31"/>
          <p:cNvSpPr txBox="1"/>
          <p:nvPr/>
        </p:nvSpPr>
        <p:spPr>
          <a:xfrm>
            <a:off x="4798730" y="3456328"/>
            <a:ext cx="3789018" cy="923330"/>
          </a:xfrm>
          <a:prstGeom prst="rect">
            <a:avLst/>
          </a:prstGeom>
          <a:noFill/>
        </p:spPr>
        <p:txBody>
          <a:bodyPr wrap="square" rtlCol="0">
            <a:spAutoFit/>
          </a:bodyPr>
          <a:lstStyle/>
          <a:p>
            <a:r>
              <a:rPr lang="it-IT" dirty="0" err="1"/>
              <a:t>r</a:t>
            </a:r>
            <a:r>
              <a:rPr lang="it-IT" dirty="0" err="1" smtClean="0"/>
              <a:t>enewable</a:t>
            </a:r>
            <a:r>
              <a:rPr lang="it-IT" dirty="0" smtClean="0"/>
              <a:t> </a:t>
            </a:r>
            <a:r>
              <a:rPr lang="it-IT" dirty="0" err="1" smtClean="0"/>
              <a:t>energy</a:t>
            </a:r>
            <a:r>
              <a:rPr lang="it-IT" dirty="0" smtClean="0"/>
              <a:t> </a:t>
            </a:r>
            <a:r>
              <a:rPr lang="it-IT" dirty="0" err="1" smtClean="0"/>
              <a:t>is</a:t>
            </a:r>
            <a:r>
              <a:rPr lang="it-IT" dirty="0" smtClean="0"/>
              <a:t> </a:t>
            </a:r>
            <a:r>
              <a:rPr lang="it-IT" dirty="0" err="1" smtClean="0"/>
              <a:t>often</a:t>
            </a:r>
            <a:r>
              <a:rPr lang="it-IT" dirty="0" smtClean="0"/>
              <a:t> </a:t>
            </a:r>
            <a:r>
              <a:rPr lang="it-IT" dirty="0" err="1" smtClean="0"/>
              <a:t>closely</a:t>
            </a:r>
            <a:r>
              <a:rPr lang="it-IT" dirty="0" smtClean="0"/>
              <a:t> </a:t>
            </a:r>
            <a:r>
              <a:rPr lang="it-IT" dirty="0" err="1" smtClean="0"/>
              <a:t>linked</a:t>
            </a:r>
            <a:r>
              <a:rPr lang="it-IT" dirty="0" smtClean="0"/>
              <a:t> to </a:t>
            </a:r>
            <a:r>
              <a:rPr lang="it-IT" dirty="0" err="1" smtClean="0"/>
              <a:t>subsidy</a:t>
            </a:r>
            <a:r>
              <a:rPr lang="it-IT" dirty="0" smtClean="0"/>
              <a:t> policy and </a:t>
            </a:r>
            <a:r>
              <a:rPr lang="it-IT" dirty="0" err="1" smtClean="0"/>
              <a:t>farmers</a:t>
            </a:r>
            <a:r>
              <a:rPr lang="it-IT" dirty="0" smtClean="0"/>
              <a:t> </a:t>
            </a:r>
            <a:r>
              <a:rPr lang="it-IT" dirty="0" err="1" smtClean="0"/>
              <a:t>need</a:t>
            </a:r>
            <a:r>
              <a:rPr lang="it-IT" dirty="0" smtClean="0"/>
              <a:t> </a:t>
            </a:r>
            <a:r>
              <a:rPr lang="it-IT" dirty="0" err="1" smtClean="0"/>
              <a:t>advice</a:t>
            </a:r>
            <a:r>
              <a:rPr lang="it-IT" dirty="0" smtClean="0"/>
              <a:t> (</a:t>
            </a:r>
            <a:r>
              <a:rPr lang="it-IT" dirty="0" err="1" smtClean="0"/>
              <a:t>certification</a:t>
            </a:r>
            <a:r>
              <a:rPr lang="it-IT" dirty="0" smtClean="0"/>
              <a:t>)</a:t>
            </a:r>
            <a:endParaRPr lang="it-IT" dirty="0"/>
          </a:p>
        </p:txBody>
      </p:sp>
      <p:sp>
        <p:nvSpPr>
          <p:cNvPr id="35" name="CasellaDiTesto 34"/>
          <p:cNvSpPr txBox="1"/>
          <p:nvPr/>
        </p:nvSpPr>
        <p:spPr>
          <a:xfrm>
            <a:off x="3476736" y="1780217"/>
            <a:ext cx="3580831" cy="923330"/>
          </a:xfrm>
          <a:prstGeom prst="rect">
            <a:avLst/>
          </a:prstGeom>
          <a:noFill/>
        </p:spPr>
        <p:txBody>
          <a:bodyPr wrap="square" rtlCol="0">
            <a:spAutoFit/>
          </a:bodyPr>
          <a:lstStyle/>
          <a:p>
            <a:r>
              <a:rPr lang="it-IT" dirty="0" err="1"/>
              <a:t>p</a:t>
            </a:r>
            <a:r>
              <a:rPr lang="it-IT" dirty="0" err="1" smtClean="0"/>
              <a:t>lants</a:t>
            </a:r>
            <a:r>
              <a:rPr lang="it-IT" dirty="0" smtClean="0"/>
              <a:t> are </a:t>
            </a:r>
            <a:r>
              <a:rPr lang="it-IT" dirty="0" err="1" smtClean="0"/>
              <a:t>often</a:t>
            </a:r>
            <a:r>
              <a:rPr lang="it-IT" dirty="0" smtClean="0"/>
              <a:t> a mix of </a:t>
            </a:r>
            <a:r>
              <a:rPr lang="it-IT" dirty="0" err="1" smtClean="0"/>
              <a:t>different</a:t>
            </a:r>
            <a:r>
              <a:rPr lang="it-IT" dirty="0" smtClean="0"/>
              <a:t> </a:t>
            </a:r>
            <a:r>
              <a:rPr lang="it-IT" dirty="0" err="1" smtClean="0"/>
              <a:t>technologies</a:t>
            </a:r>
            <a:r>
              <a:rPr lang="it-IT" dirty="0" smtClean="0"/>
              <a:t> </a:t>
            </a:r>
            <a:r>
              <a:rPr lang="it-IT" dirty="0" err="1" smtClean="0"/>
              <a:t>that</a:t>
            </a:r>
            <a:r>
              <a:rPr lang="it-IT" dirty="0" smtClean="0"/>
              <a:t> </a:t>
            </a:r>
            <a:r>
              <a:rPr lang="it-IT" dirty="0" err="1" smtClean="0"/>
              <a:t>have</a:t>
            </a:r>
            <a:r>
              <a:rPr lang="it-IT" dirty="0" smtClean="0"/>
              <a:t> to be </a:t>
            </a:r>
            <a:r>
              <a:rPr lang="it-IT" dirty="0" err="1" smtClean="0"/>
              <a:t>combined</a:t>
            </a:r>
            <a:r>
              <a:rPr lang="it-IT" dirty="0" smtClean="0"/>
              <a:t> </a:t>
            </a:r>
            <a:r>
              <a:rPr lang="it-IT" dirty="0" err="1" smtClean="0"/>
              <a:t>together</a:t>
            </a:r>
            <a:r>
              <a:rPr lang="it-IT" dirty="0" smtClean="0"/>
              <a:t> (</a:t>
            </a:r>
            <a:r>
              <a:rPr lang="it-IT" dirty="0" err="1" smtClean="0"/>
              <a:t>certification</a:t>
            </a:r>
            <a:r>
              <a:rPr lang="it-IT" dirty="0" smtClean="0"/>
              <a:t>)</a:t>
            </a:r>
            <a:endParaRPr lang="it-IT" dirty="0"/>
          </a:p>
        </p:txBody>
      </p:sp>
      <p:sp>
        <p:nvSpPr>
          <p:cNvPr id="36" name="CasellaDiTesto 35"/>
          <p:cNvSpPr txBox="1"/>
          <p:nvPr/>
        </p:nvSpPr>
        <p:spPr>
          <a:xfrm>
            <a:off x="7869500" y="2446498"/>
            <a:ext cx="3393462" cy="646331"/>
          </a:xfrm>
          <a:prstGeom prst="rect">
            <a:avLst/>
          </a:prstGeom>
          <a:noFill/>
        </p:spPr>
        <p:txBody>
          <a:bodyPr wrap="square" rtlCol="0">
            <a:spAutoFit/>
          </a:bodyPr>
          <a:lstStyle/>
          <a:p>
            <a:r>
              <a:rPr lang="it-IT" dirty="0" err="1"/>
              <a:t>c</a:t>
            </a:r>
            <a:r>
              <a:rPr lang="it-IT" dirty="0" err="1" smtClean="0"/>
              <a:t>hoice</a:t>
            </a:r>
            <a:r>
              <a:rPr lang="it-IT" dirty="0" smtClean="0"/>
              <a:t> </a:t>
            </a:r>
            <a:r>
              <a:rPr lang="it-IT" dirty="0" err="1" smtClean="0"/>
              <a:t>based</a:t>
            </a:r>
            <a:r>
              <a:rPr lang="it-IT" dirty="0" smtClean="0"/>
              <a:t> on the </a:t>
            </a:r>
            <a:r>
              <a:rPr lang="it-IT" dirty="0" err="1" smtClean="0"/>
              <a:t>most</a:t>
            </a:r>
            <a:r>
              <a:rPr lang="it-IT" dirty="0" smtClean="0"/>
              <a:t> up to date </a:t>
            </a:r>
            <a:r>
              <a:rPr lang="it-IT" dirty="0" err="1" smtClean="0"/>
              <a:t>technologies</a:t>
            </a:r>
            <a:endParaRPr lang="it-IT" dirty="0"/>
          </a:p>
        </p:txBody>
      </p:sp>
      <p:sp>
        <p:nvSpPr>
          <p:cNvPr id="37" name="CasellaDiTesto 36"/>
          <p:cNvSpPr txBox="1"/>
          <p:nvPr/>
        </p:nvSpPr>
        <p:spPr>
          <a:xfrm>
            <a:off x="9899331" y="4757656"/>
            <a:ext cx="749477" cy="646331"/>
          </a:xfrm>
          <a:prstGeom prst="rect">
            <a:avLst/>
          </a:prstGeom>
          <a:noFill/>
        </p:spPr>
        <p:txBody>
          <a:bodyPr wrap="square" rtlCol="0">
            <a:spAutoFit/>
          </a:bodyPr>
          <a:lstStyle/>
          <a:p>
            <a:r>
              <a:rPr lang="it-IT" dirty="0" err="1"/>
              <a:t>o</a:t>
            </a:r>
            <a:r>
              <a:rPr lang="it-IT" dirty="0" err="1" smtClean="0"/>
              <a:t>ther</a:t>
            </a:r>
            <a:endParaRPr lang="it-IT" dirty="0" smtClean="0"/>
          </a:p>
          <a:p>
            <a:endParaRPr lang="it-IT" dirty="0"/>
          </a:p>
        </p:txBody>
      </p:sp>
    </p:spTree>
    <p:extLst>
      <p:ext uri="{BB962C8B-B14F-4D97-AF65-F5344CB8AC3E}">
        <p14:creationId xmlns:p14="http://schemas.microsoft.com/office/powerpoint/2010/main" val="5874199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e 31"/>
          <p:cNvSpPr/>
          <p:nvPr/>
        </p:nvSpPr>
        <p:spPr>
          <a:xfrm>
            <a:off x="9337224" y="4195482"/>
            <a:ext cx="1020121" cy="46847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 name="Ovale 26"/>
          <p:cNvSpPr/>
          <p:nvPr/>
        </p:nvSpPr>
        <p:spPr>
          <a:xfrm>
            <a:off x="2269998" y="4651646"/>
            <a:ext cx="3979333" cy="102540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 name="Ovale 15"/>
          <p:cNvSpPr/>
          <p:nvPr/>
        </p:nvSpPr>
        <p:spPr>
          <a:xfrm>
            <a:off x="851893" y="1504675"/>
            <a:ext cx="3979333" cy="69614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5" name="Ovale 4"/>
          <p:cNvSpPr/>
          <p:nvPr/>
        </p:nvSpPr>
        <p:spPr>
          <a:xfrm>
            <a:off x="8535677" y="1288160"/>
            <a:ext cx="2154744" cy="49971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Titolo 1"/>
          <p:cNvSpPr>
            <a:spLocks noGrp="1" noChangeArrowheads="1"/>
          </p:cNvSpPr>
          <p:nvPr/>
        </p:nvSpPr>
        <p:spPr bwMode="auto">
          <a:xfrm>
            <a:off x="0" y="190588"/>
            <a:ext cx="9004124"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sz="2800" dirty="0" smtClean="0">
                <a:latin typeface="Corbel" charset="0"/>
                <a:ea typeface="SimSun" charset="0"/>
              </a:rPr>
              <a:t>Areas of interest for Dealers: certification/</a:t>
            </a:r>
            <a:r>
              <a:rPr lang="en-US" altLang="zh-CN" sz="2800" dirty="0" err="1" smtClean="0">
                <a:latin typeface="Corbel" charset="0"/>
                <a:ea typeface="SimSun" charset="0"/>
              </a:rPr>
              <a:t>homolgation</a:t>
            </a:r>
            <a:endParaRPr lang="en-US" altLang="zh-CN" sz="2800" dirty="0" smtClean="0">
              <a:latin typeface="Corbel" charset="0"/>
              <a:ea typeface="SimSun" charset="0"/>
            </a:endParaRPr>
          </a:p>
        </p:txBody>
      </p:sp>
      <p:sp>
        <p:nvSpPr>
          <p:cNvPr id="18" name="Text Box 19"/>
          <p:cNvSpPr txBox="1">
            <a:spLocks noChangeArrowheads="1"/>
          </p:cNvSpPr>
          <p:nvPr/>
        </p:nvSpPr>
        <p:spPr bwMode="auto">
          <a:xfrm>
            <a:off x="8765778" y="1301325"/>
            <a:ext cx="33496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kern="1200" dirty="0" err="1"/>
              <a:t>homologation</a:t>
            </a:r>
            <a:endParaRPr lang="en-US" sz="2000" kern="1200" dirty="0"/>
          </a:p>
        </p:txBody>
      </p:sp>
      <p:sp>
        <p:nvSpPr>
          <p:cNvPr id="19" name="Text Box 23"/>
          <p:cNvSpPr txBox="1">
            <a:spLocks noChangeArrowheads="1"/>
          </p:cNvSpPr>
          <p:nvPr/>
        </p:nvSpPr>
        <p:spPr bwMode="auto">
          <a:xfrm>
            <a:off x="2640384" y="4786744"/>
            <a:ext cx="334962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kern="1200" dirty="0" err="1"/>
              <a:t>assurance</a:t>
            </a:r>
            <a:r>
              <a:rPr lang="it-IT" sz="2000" kern="1200" dirty="0"/>
              <a:t> for </a:t>
            </a:r>
            <a:r>
              <a:rPr lang="it-IT" sz="2000" kern="1200" dirty="0" err="1"/>
              <a:t>well</a:t>
            </a:r>
            <a:r>
              <a:rPr lang="it-IT" sz="2000" kern="1200" dirty="0"/>
              <a:t> </a:t>
            </a:r>
            <a:r>
              <a:rPr lang="it-IT" sz="2000" kern="1200" dirty="0" err="1"/>
              <a:t>performing</a:t>
            </a:r>
            <a:r>
              <a:rPr lang="it-IT" sz="2000" kern="1200" dirty="0"/>
              <a:t> </a:t>
            </a:r>
            <a:r>
              <a:rPr lang="it-IT" sz="2000" kern="1200" dirty="0" err="1"/>
              <a:t>machines</a:t>
            </a:r>
            <a:r>
              <a:rPr lang="it-IT" sz="2000" kern="1200" dirty="0"/>
              <a:t>/</a:t>
            </a:r>
            <a:r>
              <a:rPr lang="it-IT" sz="2000" kern="1200" dirty="0" err="1"/>
              <a:t>equipments</a:t>
            </a:r>
            <a:endParaRPr lang="it-IT" sz="2000" kern="1200" dirty="0"/>
          </a:p>
        </p:txBody>
      </p:sp>
      <p:sp>
        <p:nvSpPr>
          <p:cNvPr id="20" name="Text Box 24"/>
          <p:cNvSpPr txBox="1">
            <a:spLocks noChangeArrowheads="1"/>
          </p:cNvSpPr>
          <p:nvPr/>
        </p:nvSpPr>
        <p:spPr bwMode="auto">
          <a:xfrm>
            <a:off x="1002998" y="1594324"/>
            <a:ext cx="4058562"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eaLnBrk="1" hangingPunct="1"/>
            <a:r>
              <a:rPr lang="it-IT" sz="2000" kern="1200" dirty="0" err="1"/>
              <a:t>assurance</a:t>
            </a:r>
            <a:r>
              <a:rPr lang="it-IT" sz="2000" kern="1200" dirty="0"/>
              <a:t> of </a:t>
            </a:r>
            <a:r>
              <a:rPr lang="it-IT" sz="2000" kern="1200" dirty="0" err="1"/>
              <a:t>safety</a:t>
            </a:r>
            <a:r>
              <a:rPr lang="it-IT" sz="2000" kern="1200" dirty="0"/>
              <a:t> </a:t>
            </a:r>
            <a:r>
              <a:rPr lang="it-IT" sz="2000" kern="1200" dirty="0" err="1"/>
              <a:t>requirements</a:t>
            </a:r>
            <a:endParaRPr lang="it-IT" sz="2000" kern="1200" dirty="0"/>
          </a:p>
        </p:txBody>
      </p:sp>
      <p:sp>
        <p:nvSpPr>
          <p:cNvPr id="3" name="CasellaDiTesto 2"/>
          <p:cNvSpPr txBox="1"/>
          <p:nvPr/>
        </p:nvSpPr>
        <p:spPr>
          <a:xfrm>
            <a:off x="9503775" y="4216304"/>
            <a:ext cx="2050650" cy="369332"/>
          </a:xfrm>
          <a:prstGeom prst="rect">
            <a:avLst/>
          </a:prstGeom>
          <a:noFill/>
        </p:spPr>
        <p:txBody>
          <a:bodyPr wrap="square" rtlCol="0">
            <a:spAutoFit/>
          </a:bodyPr>
          <a:lstStyle/>
          <a:p>
            <a:r>
              <a:rPr lang="it-IT" dirty="0" err="1" smtClean="0"/>
              <a:t>other</a:t>
            </a:r>
            <a:endParaRPr lang="it-IT" dirty="0"/>
          </a:p>
        </p:txBody>
      </p:sp>
      <p:sp>
        <p:nvSpPr>
          <p:cNvPr id="35" name="CasellaDiTesto 34"/>
          <p:cNvSpPr txBox="1"/>
          <p:nvPr/>
        </p:nvSpPr>
        <p:spPr>
          <a:xfrm>
            <a:off x="2248429" y="2238285"/>
            <a:ext cx="4090891" cy="923330"/>
          </a:xfrm>
          <a:prstGeom prst="rect">
            <a:avLst/>
          </a:prstGeom>
          <a:noFill/>
        </p:spPr>
        <p:txBody>
          <a:bodyPr wrap="square" rtlCol="0">
            <a:spAutoFit/>
          </a:bodyPr>
          <a:lstStyle/>
          <a:p>
            <a:r>
              <a:rPr lang="it-IT" dirty="0" err="1"/>
              <a:t>s</a:t>
            </a:r>
            <a:r>
              <a:rPr lang="it-IT" dirty="0" err="1" smtClean="0"/>
              <a:t>afety</a:t>
            </a:r>
            <a:r>
              <a:rPr lang="it-IT" dirty="0" smtClean="0"/>
              <a:t> </a:t>
            </a:r>
            <a:r>
              <a:rPr lang="it-IT" dirty="0" err="1" smtClean="0"/>
              <a:t>requirements</a:t>
            </a:r>
            <a:r>
              <a:rPr lang="it-IT" dirty="0"/>
              <a:t> </a:t>
            </a:r>
            <a:r>
              <a:rPr lang="it-IT" dirty="0" smtClean="0"/>
              <a:t>for </a:t>
            </a:r>
            <a:r>
              <a:rPr lang="it-IT" dirty="0" err="1" smtClean="0"/>
              <a:t>humans</a:t>
            </a:r>
            <a:r>
              <a:rPr lang="it-IT" dirty="0" smtClean="0"/>
              <a:t>, </a:t>
            </a:r>
            <a:r>
              <a:rPr lang="it-IT" dirty="0" err="1" smtClean="0"/>
              <a:t>environment</a:t>
            </a:r>
            <a:r>
              <a:rPr lang="it-IT" dirty="0" smtClean="0"/>
              <a:t> and </a:t>
            </a:r>
            <a:r>
              <a:rPr lang="it-IT" dirty="0" err="1" smtClean="0"/>
              <a:t>food</a:t>
            </a:r>
            <a:r>
              <a:rPr lang="it-IT" dirty="0" smtClean="0"/>
              <a:t> </a:t>
            </a:r>
            <a:r>
              <a:rPr lang="it-IT" dirty="0" smtClean="0"/>
              <a:t>production</a:t>
            </a:r>
          </a:p>
          <a:p>
            <a:r>
              <a:rPr lang="it-IT" dirty="0" smtClean="0"/>
              <a:t>(</a:t>
            </a:r>
            <a:r>
              <a:rPr lang="it-IT" dirty="0" err="1" smtClean="0"/>
              <a:t>certification</a:t>
            </a:r>
            <a:r>
              <a:rPr lang="it-IT" dirty="0" smtClean="0"/>
              <a:t>)</a:t>
            </a:r>
            <a:endParaRPr lang="it-IT" dirty="0"/>
          </a:p>
        </p:txBody>
      </p:sp>
      <p:sp>
        <p:nvSpPr>
          <p:cNvPr id="36" name="CasellaDiTesto 35"/>
          <p:cNvSpPr txBox="1"/>
          <p:nvPr/>
        </p:nvSpPr>
        <p:spPr>
          <a:xfrm>
            <a:off x="8379561" y="1821859"/>
            <a:ext cx="3716153" cy="646331"/>
          </a:xfrm>
          <a:prstGeom prst="rect">
            <a:avLst/>
          </a:prstGeom>
          <a:noFill/>
        </p:spPr>
        <p:txBody>
          <a:bodyPr wrap="square" rtlCol="0">
            <a:spAutoFit/>
          </a:bodyPr>
          <a:lstStyle/>
          <a:p>
            <a:r>
              <a:rPr lang="it-IT" dirty="0" err="1"/>
              <a:t>h</a:t>
            </a:r>
            <a:r>
              <a:rPr lang="it-IT" dirty="0" err="1" smtClean="0"/>
              <a:t>omologation</a:t>
            </a:r>
            <a:r>
              <a:rPr lang="it-IT" dirty="0" smtClean="0"/>
              <a:t> </a:t>
            </a:r>
            <a:r>
              <a:rPr lang="it-IT" dirty="0" err="1" smtClean="0"/>
              <a:t>is</a:t>
            </a:r>
            <a:r>
              <a:rPr lang="it-IT" dirty="0" smtClean="0"/>
              <a:t> </a:t>
            </a:r>
            <a:r>
              <a:rPr lang="it-IT" dirty="0" err="1" smtClean="0"/>
              <a:t>often</a:t>
            </a:r>
            <a:r>
              <a:rPr lang="it-IT" dirty="0" smtClean="0"/>
              <a:t> </a:t>
            </a:r>
            <a:r>
              <a:rPr lang="it-IT" dirty="0" err="1" smtClean="0"/>
              <a:t>necessary</a:t>
            </a:r>
            <a:r>
              <a:rPr lang="it-IT" dirty="0" smtClean="0"/>
              <a:t> by </a:t>
            </a:r>
            <a:r>
              <a:rPr lang="it-IT" dirty="0" err="1" smtClean="0"/>
              <a:t>regulations</a:t>
            </a:r>
            <a:r>
              <a:rPr lang="it-IT" dirty="0" smtClean="0"/>
              <a:t> and </a:t>
            </a:r>
            <a:r>
              <a:rPr lang="it-IT" dirty="0" err="1" smtClean="0"/>
              <a:t>subsidies</a:t>
            </a:r>
            <a:endParaRPr lang="it-IT" dirty="0"/>
          </a:p>
        </p:txBody>
      </p:sp>
      <p:sp>
        <p:nvSpPr>
          <p:cNvPr id="37" name="CasellaDiTesto 36"/>
          <p:cNvSpPr txBox="1"/>
          <p:nvPr/>
        </p:nvSpPr>
        <p:spPr>
          <a:xfrm>
            <a:off x="4767501" y="4278768"/>
            <a:ext cx="3726562" cy="369332"/>
          </a:xfrm>
          <a:prstGeom prst="rect">
            <a:avLst/>
          </a:prstGeom>
          <a:noFill/>
        </p:spPr>
        <p:txBody>
          <a:bodyPr wrap="square" rtlCol="0">
            <a:spAutoFit/>
          </a:bodyPr>
          <a:lstStyle/>
          <a:p>
            <a:r>
              <a:rPr lang="it-IT" dirty="0" err="1"/>
              <a:t>c</a:t>
            </a:r>
            <a:r>
              <a:rPr lang="it-IT" dirty="0" err="1" smtClean="0"/>
              <a:t>ertification</a:t>
            </a:r>
            <a:r>
              <a:rPr lang="it-IT" dirty="0" smtClean="0"/>
              <a:t> </a:t>
            </a:r>
            <a:r>
              <a:rPr lang="it-IT" dirty="0" err="1" smtClean="0"/>
              <a:t>services</a:t>
            </a:r>
            <a:endParaRPr lang="it-IT" dirty="0"/>
          </a:p>
        </p:txBody>
      </p:sp>
    </p:spTree>
    <p:extLst>
      <p:ext uri="{BB962C8B-B14F-4D97-AF65-F5344CB8AC3E}">
        <p14:creationId xmlns:p14="http://schemas.microsoft.com/office/powerpoint/2010/main" val="2543024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p:cNvSpPr/>
          <p:nvPr/>
        </p:nvSpPr>
        <p:spPr>
          <a:xfrm>
            <a:off x="9722372" y="3997680"/>
            <a:ext cx="1020120" cy="57258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28" name="Ovale 27"/>
          <p:cNvSpPr/>
          <p:nvPr/>
        </p:nvSpPr>
        <p:spPr>
          <a:xfrm>
            <a:off x="352473" y="3655124"/>
            <a:ext cx="3650074" cy="72437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p>
        </p:txBody>
      </p:sp>
      <p:sp>
        <p:nvSpPr>
          <p:cNvPr id="26" name="Ovale 25"/>
          <p:cNvSpPr/>
          <p:nvPr/>
        </p:nvSpPr>
        <p:spPr>
          <a:xfrm>
            <a:off x="481148" y="1870127"/>
            <a:ext cx="2652889" cy="57385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a:p>
        </p:txBody>
      </p:sp>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Titolo 1"/>
          <p:cNvSpPr>
            <a:spLocks noGrp="1" noChangeArrowheads="1"/>
          </p:cNvSpPr>
          <p:nvPr/>
        </p:nvSpPr>
        <p:spPr bwMode="auto">
          <a:xfrm>
            <a:off x="0" y="190588"/>
            <a:ext cx="6206068"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sz="2800" dirty="0" smtClean="0">
                <a:latin typeface="Corbel" charset="0"/>
                <a:ea typeface="SimSun" charset="0"/>
              </a:rPr>
              <a:t>Areas of interest for Dealers</a:t>
            </a:r>
          </a:p>
        </p:txBody>
      </p:sp>
      <p:sp>
        <p:nvSpPr>
          <p:cNvPr id="15" name="Text Box 13"/>
          <p:cNvSpPr txBox="1">
            <a:spLocks noChangeArrowheads="1"/>
          </p:cNvSpPr>
          <p:nvPr/>
        </p:nvSpPr>
        <p:spPr bwMode="auto">
          <a:xfrm>
            <a:off x="754321" y="1889082"/>
            <a:ext cx="33480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kern="1200" dirty="0"/>
              <a:t>training of </a:t>
            </a:r>
            <a:r>
              <a:rPr lang="it-IT" sz="2000" kern="1200" dirty="0" err="1"/>
              <a:t>experts</a:t>
            </a:r>
            <a:endParaRPr lang="it-IT" sz="2000" kern="1200" dirty="0"/>
          </a:p>
        </p:txBody>
      </p:sp>
      <p:sp>
        <p:nvSpPr>
          <p:cNvPr id="22" name="Text Box 13"/>
          <p:cNvSpPr txBox="1">
            <a:spLocks noChangeArrowheads="1"/>
          </p:cNvSpPr>
          <p:nvPr/>
        </p:nvSpPr>
        <p:spPr bwMode="auto">
          <a:xfrm>
            <a:off x="668873" y="3784433"/>
            <a:ext cx="33480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r>
              <a:rPr lang="it-IT" sz="2000" dirty="0" err="1"/>
              <a:t>m</a:t>
            </a:r>
            <a:r>
              <a:rPr lang="it-IT" sz="2000" dirty="0" err="1" smtClean="0"/>
              <a:t>aintenance</a:t>
            </a:r>
            <a:r>
              <a:rPr lang="it-IT" sz="2000" dirty="0" smtClean="0"/>
              <a:t> and </a:t>
            </a:r>
            <a:r>
              <a:rPr lang="it-IT" sz="2000" dirty="0" err="1" smtClean="0"/>
              <a:t>spare</a:t>
            </a:r>
            <a:r>
              <a:rPr lang="it-IT" sz="2000" dirty="0" smtClean="0"/>
              <a:t> </a:t>
            </a:r>
            <a:r>
              <a:rPr lang="it-IT" sz="2000" dirty="0" err="1" smtClean="0"/>
              <a:t>parts</a:t>
            </a:r>
            <a:endParaRPr lang="it-IT" sz="2000" kern="1200" dirty="0"/>
          </a:p>
        </p:txBody>
      </p:sp>
      <p:sp>
        <p:nvSpPr>
          <p:cNvPr id="3" name="CasellaDiTesto 2"/>
          <p:cNvSpPr txBox="1"/>
          <p:nvPr/>
        </p:nvSpPr>
        <p:spPr>
          <a:xfrm flipH="1">
            <a:off x="9878513" y="4049734"/>
            <a:ext cx="728657" cy="646331"/>
          </a:xfrm>
          <a:prstGeom prst="rect">
            <a:avLst/>
          </a:prstGeom>
          <a:noFill/>
        </p:spPr>
        <p:txBody>
          <a:bodyPr wrap="square" rtlCol="0">
            <a:spAutoFit/>
          </a:bodyPr>
          <a:lstStyle/>
          <a:p>
            <a:r>
              <a:rPr lang="it-IT" dirty="0" err="1" smtClean="0"/>
              <a:t>Other</a:t>
            </a:r>
            <a:endParaRPr lang="it-IT" dirty="0" smtClean="0"/>
          </a:p>
          <a:p>
            <a:endParaRPr lang="it-IT" dirty="0"/>
          </a:p>
        </p:txBody>
      </p:sp>
      <p:sp>
        <p:nvSpPr>
          <p:cNvPr id="10" name="CasellaDiTesto 9"/>
          <p:cNvSpPr txBox="1"/>
          <p:nvPr/>
        </p:nvSpPr>
        <p:spPr>
          <a:xfrm>
            <a:off x="3174864" y="2196642"/>
            <a:ext cx="4080482" cy="646331"/>
          </a:xfrm>
          <a:prstGeom prst="rect">
            <a:avLst/>
          </a:prstGeom>
          <a:noFill/>
        </p:spPr>
        <p:txBody>
          <a:bodyPr wrap="square" rtlCol="0">
            <a:spAutoFit/>
          </a:bodyPr>
          <a:lstStyle/>
          <a:p>
            <a:r>
              <a:rPr lang="it-IT" dirty="0"/>
              <a:t>t</a:t>
            </a:r>
            <a:r>
              <a:rPr lang="it-IT" dirty="0" smtClean="0"/>
              <a:t>raining </a:t>
            </a:r>
            <a:r>
              <a:rPr lang="it-IT" dirty="0" err="1" smtClean="0"/>
              <a:t>is</a:t>
            </a:r>
            <a:r>
              <a:rPr lang="it-IT" dirty="0" smtClean="0"/>
              <a:t> </a:t>
            </a:r>
            <a:r>
              <a:rPr lang="it-IT" dirty="0" err="1" smtClean="0"/>
              <a:t>fundamental</a:t>
            </a:r>
            <a:r>
              <a:rPr lang="it-IT" dirty="0" smtClean="0"/>
              <a:t> for a </a:t>
            </a:r>
            <a:r>
              <a:rPr lang="it-IT" dirty="0" err="1" smtClean="0"/>
              <a:t>good</a:t>
            </a:r>
            <a:r>
              <a:rPr lang="it-IT" dirty="0" smtClean="0"/>
              <a:t> </a:t>
            </a:r>
            <a:r>
              <a:rPr lang="it-IT" dirty="0" err="1" smtClean="0"/>
              <a:t>performing</a:t>
            </a:r>
            <a:r>
              <a:rPr lang="it-IT" dirty="0" smtClean="0"/>
              <a:t> </a:t>
            </a:r>
            <a:r>
              <a:rPr lang="it-IT" dirty="0" err="1" smtClean="0"/>
              <a:t>plant</a:t>
            </a:r>
            <a:r>
              <a:rPr lang="it-IT" dirty="0" smtClean="0"/>
              <a:t> (</a:t>
            </a:r>
            <a:r>
              <a:rPr lang="it-IT" dirty="0" err="1" smtClean="0"/>
              <a:t>certification</a:t>
            </a:r>
            <a:r>
              <a:rPr lang="it-IT" dirty="0" smtClean="0"/>
              <a:t>)</a:t>
            </a:r>
            <a:endParaRPr lang="it-IT" dirty="0"/>
          </a:p>
        </p:txBody>
      </p:sp>
      <p:sp>
        <p:nvSpPr>
          <p:cNvPr id="11" name="CasellaDiTesto 10"/>
          <p:cNvSpPr txBox="1"/>
          <p:nvPr/>
        </p:nvSpPr>
        <p:spPr>
          <a:xfrm>
            <a:off x="3206093" y="4330820"/>
            <a:ext cx="3997206" cy="369332"/>
          </a:xfrm>
          <a:prstGeom prst="rect">
            <a:avLst/>
          </a:prstGeom>
          <a:noFill/>
        </p:spPr>
        <p:txBody>
          <a:bodyPr wrap="square" rtlCol="0">
            <a:spAutoFit/>
          </a:bodyPr>
          <a:lstStyle/>
          <a:p>
            <a:r>
              <a:rPr lang="it-IT" dirty="0" err="1"/>
              <a:t>a</a:t>
            </a:r>
            <a:r>
              <a:rPr lang="it-IT" dirty="0" err="1" smtClean="0"/>
              <a:t>fter</a:t>
            </a:r>
            <a:r>
              <a:rPr lang="it-IT" dirty="0" smtClean="0"/>
              <a:t> sale </a:t>
            </a:r>
            <a:r>
              <a:rPr lang="it-IT" dirty="0" err="1" smtClean="0"/>
              <a:t>services</a:t>
            </a:r>
            <a:endParaRPr lang="it-IT" dirty="0"/>
          </a:p>
        </p:txBody>
      </p:sp>
    </p:spTree>
    <p:extLst>
      <p:ext uri="{BB962C8B-B14F-4D97-AF65-F5344CB8AC3E}">
        <p14:creationId xmlns:p14="http://schemas.microsoft.com/office/powerpoint/2010/main" val="19025146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p:cNvSpPr/>
          <p:nvPr/>
        </p:nvSpPr>
        <p:spPr>
          <a:xfrm>
            <a:off x="2498254" y="4424504"/>
            <a:ext cx="7536400" cy="8224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3" name="CasellaDiTesto 2"/>
          <p:cNvSpPr txBox="1"/>
          <p:nvPr/>
        </p:nvSpPr>
        <p:spPr>
          <a:xfrm>
            <a:off x="1207489" y="832850"/>
            <a:ext cx="9836875" cy="2308324"/>
          </a:xfrm>
          <a:prstGeom prst="rect">
            <a:avLst/>
          </a:prstGeom>
          <a:noFill/>
        </p:spPr>
        <p:txBody>
          <a:bodyPr wrap="square" rtlCol="0">
            <a:spAutoFit/>
          </a:bodyPr>
          <a:lstStyle/>
          <a:p>
            <a:r>
              <a:rPr lang="it-IT" dirty="0" smtClean="0"/>
              <a:t>The Dealer can </a:t>
            </a:r>
            <a:r>
              <a:rPr lang="it-IT" dirty="0" err="1" smtClean="0"/>
              <a:t>offer</a:t>
            </a:r>
            <a:r>
              <a:rPr lang="it-IT" dirty="0" smtClean="0"/>
              <a:t> </a:t>
            </a:r>
            <a:r>
              <a:rPr lang="it-IT" dirty="0" err="1" smtClean="0"/>
              <a:t>customers</a:t>
            </a:r>
            <a:r>
              <a:rPr lang="it-IT" dirty="0" smtClean="0"/>
              <a:t> </a:t>
            </a:r>
            <a:r>
              <a:rPr lang="it-IT" dirty="0" err="1" smtClean="0"/>
              <a:t>much</a:t>
            </a:r>
            <a:r>
              <a:rPr lang="it-IT" dirty="0" smtClean="0"/>
              <a:t> more </a:t>
            </a:r>
            <a:r>
              <a:rPr lang="it-IT" dirty="0" err="1" smtClean="0"/>
              <a:t>than</a:t>
            </a:r>
            <a:r>
              <a:rPr lang="it-IT" dirty="0" smtClean="0"/>
              <a:t> </a:t>
            </a:r>
            <a:r>
              <a:rPr lang="it-IT" dirty="0" err="1" smtClean="0"/>
              <a:t>agricultural</a:t>
            </a:r>
            <a:r>
              <a:rPr lang="it-IT" dirty="0" smtClean="0"/>
              <a:t> </a:t>
            </a:r>
            <a:r>
              <a:rPr lang="it-IT" dirty="0" err="1" smtClean="0"/>
              <a:t>machines</a:t>
            </a:r>
            <a:r>
              <a:rPr lang="it-IT" dirty="0" smtClean="0"/>
              <a:t> and </a:t>
            </a:r>
            <a:r>
              <a:rPr lang="it-IT" dirty="0" err="1" smtClean="0"/>
              <a:t>spare</a:t>
            </a:r>
            <a:r>
              <a:rPr lang="it-IT" dirty="0" smtClean="0"/>
              <a:t> </a:t>
            </a:r>
            <a:r>
              <a:rPr lang="it-IT" dirty="0" err="1" smtClean="0"/>
              <a:t>parts</a:t>
            </a:r>
            <a:endParaRPr lang="it-IT" dirty="0" smtClean="0"/>
          </a:p>
          <a:p>
            <a:endParaRPr lang="it-IT" dirty="0"/>
          </a:p>
          <a:p>
            <a:r>
              <a:rPr lang="it-IT" dirty="0" smtClean="0"/>
              <a:t>The new </a:t>
            </a:r>
            <a:r>
              <a:rPr lang="it-IT" dirty="0" err="1" smtClean="0"/>
              <a:t>sectors</a:t>
            </a:r>
            <a:r>
              <a:rPr lang="it-IT" dirty="0"/>
              <a:t> </a:t>
            </a:r>
            <a:r>
              <a:rPr lang="it-IT" dirty="0" smtClean="0"/>
              <a:t>of </a:t>
            </a:r>
            <a:r>
              <a:rPr lang="it-IT" dirty="0" err="1" smtClean="0"/>
              <a:t>activity</a:t>
            </a:r>
            <a:r>
              <a:rPr lang="it-IT" dirty="0" smtClean="0"/>
              <a:t> in </a:t>
            </a:r>
            <a:r>
              <a:rPr lang="it-IT" dirty="0" err="1" smtClean="0"/>
              <a:t>agriculture</a:t>
            </a:r>
            <a:r>
              <a:rPr lang="it-IT" dirty="0" smtClean="0"/>
              <a:t> </a:t>
            </a:r>
            <a:r>
              <a:rPr lang="it-IT" dirty="0" err="1" smtClean="0"/>
              <a:t>offer</a:t>
            </a:r>
            <a:r>
              <a:rPr lang="it-IT" dirty="0" smtClean="0"/>
              <a:t> new and </a:t>
            </a:r>
            <a:r>
              <a:rPr lang="it-IT" dirty="0" err="1" smtClean="0"/>
              <a:t>interesting</a:t>
            </a:r>
            <a:r>
              <a:rPr lang="it-IT" dirty="0" smtClean="0"/>
              <a:t> </a:t>
            </a:r>
            <a:r>
              <a:rPr lang="it-IT" dirty="0" err="1" smtClean="0"/>
              <a:t>opportunities</a:t>
            </a:r>
            <a:r>
              <a:rPr lang="it-IT" dirty="0" smtClean="0"/>
              <a:t>.</a:t>
            </a:r>
          </a:p>
          <a:p>
            <a:endParaRPr lang="it-IT" dirty="0" smtClean="0"/>
          </a:p>
          <a:p>
            <a:r>
              <a:rPr lang="it-IT" dirty="0" smtClean="0"/>
              <a:t>The Dealer </a:t>
            </a:r>
            <a:r>
              <a:rPr lang="it-IT" dirty="0" err="1" smtClean="0"/>
              <a:t>should</a:t>
            </a:r>
            <a:r>
              <a:rPr lang="it-IT" dirty="0" smtClean="0"/>
              <a:t> </a:t>
            </a:r>
            <a:r>
              <a:rPr lang="it-IT" dirty="0" err="1" smtClean="0"/>
              <a:t>also</a:t>
            </a:r>
            <a:r>
              <a:rPr lang="it-IT" dirty="0" smtClean="0"/>
              <a:t> </a:t>
            </a:r>
            <a:r>
              <a:rPr lang="it-IT" dirty="0" err="1" smtClean="0"/>
              <a:t>offer</a:t>
            </a:r>
            <a:r>
              <a:rPr lang="it-IT" dirty="0" smtClean="0"/>
              <a:t> </a:t>
            </a:r>
            <a:r>
              <a:rPr lang="it-IT" dirty="0" err="1" smtClean="0"/>
              <a:t>advice</a:t>
            </a:r>
            <a:r>
              <a:rPr lang="it-IT" dirty="0" smtClean="0"/>
              <a:t>, training, </a:t>
            </a:r>
            <a:r>
              <a:rPr lang="it-IT" dirty="0" err="1" smtClean="0"/>
              <a:t>technical</a:t>
            </a:r>
            <a:r>
              <a:rPr lang="it-IT" dirty="0" smtClean="0"/>
              <a:t> and </a:t>
            </a:r>
            <a:r>
              <a:rPr lang="it-IT" dirty="0" err="1" smtClean="0"/>
              <a:t>financial</a:t>
            </a:r>
            <a:r>
              <a:rPr lang="it-IT" dirty="0" smtClean="0"/>
              <a:t> </a:t>
            </a:r>
            <a:r>
              <a:rPr lang="it-IT" dirty="0" err="1" smtClean="0"/>
              <a:t>support</a:t>
            </a:r>
            <a:r>
              <a:rPr lang="it-IT" dirty="0" smtClean="0"/>
              <a:t>.</a:t>
            </a:r>
          </a:p>
          <a:p>
            <a:endParaRPr lang="it-IT" dirty="0"/>
          </a:p>
          <a:p>
            <a:r>
              <a:rPr lang="it-IT" dirty="0" err="1" smtClean="0"/>
              <a:t>Certificatin</a:t>
            </a:r>
            <a:r>
              <a:rPr lang="it-IT" dirty="0" smtClean="0"/>
              <a:t> </a:t>
            </a:r>
            <a:r>
              <a:rPr lang="it-IT" dirty="0" err="1" smtClean="0"/>
              <a:t>is</a:t>
            </a:r>
            <a:r>
              <a:rPr lang="it-IT" dirty="0" smtClean="0"/>
              <a:t> a </a:t>
            </a:r>
            <a:r>
              <a:rPr lang="it-IT" dirty="0" err="1" smtClean="0"/>
              <a:t>guarantee</a:t>
            </a:r>
            <a:r>
              <a:rPr lang="it-IT" dirty="0" smtClean="0"/>
              <a:t> for Dealers </a:t>
            </a:r>
            <a:r>
              <a:rPr lang="it-IT" dirty="0" err="1" smtClean="0"/>
              <a:t>that</a:t>
            </a:r>
            <a:r>
              <a:rPr lang="it-IT" dirty="0" smtClean="0"/>
              <a:t> </a:t>
            </a:r>
            <a:r>
              <a:rPr lang="it-IT" dirty="0" err="1" smtClean="0"/>
              <a:t>standards</a:t>
            </a:r>
            <a:r>
              <a:rPr lang="it-IT" dirty="0" smtClean="0"/>
              <a:t> </a:t>
            </a:r>
            <a:r>
              <a:rPr lang="it-IT" dirty="0" err="1" smtClean="0"/>
              <a:t>have</a:t>
            </a:r>
            <a:r>
              <a:rPr lang="it-IT" dirty="0" smtClean="0"/>
              <a:t> </a:t>
            </a:r>
            <a:r>
              <a:rPr lang="it-IT" dirty="0" err="1" smtClean="0"/>
              <a:t>been</a:t>
            </a:r>
            <a:r>
              <a:rPr lang="it-IT" dirty="0" smtClean="0"/>
              <a:t> </a:t>
            </a:r>
            <a:r>
              <a:rPr lang="it-IT" dirty="0" err="1" smtClean="0"/>
              <a:t>fullfilled</a:t>
            </a:r>
            <a:r>
              <a:rPr lang="it-IT" dirty="0" smtClean="0"/>
              <a:t> and </a:t>
            </a:r>
            <a:r>
              <a:rPr lang="it-IT" dirty="0" err="1" smtClean="0"/>
              <a:t>that</a:t>
            </a:r>
            <a:r>
              <a:rPr lang="it-IT" dirty="0" smtClean="0"/>
              <a:t> </a:t>
            </a:r>
            <a:r>
              <a:rPr lang="it-IT" dirty="0" err="1" smtClean="0"/>
              <a:t>activity</a:t>
            </a:r>
            <a:r>
              <a:rPr lang="it-IT" dirty="0" smtClean="0"/>
              <a:t> </a:t>
            </a:r>
            <a:r>
              <a:rPr lang="it-IT" dirty="0" err="1" smtClean="0"/>
              <a:t>is</a:t>
            </a:r>
            <a:r>
              <a:rPr lang="it-IT" dirty="0" smtClean="0"/>
              <a:t> </a:t>
            </a:r>
            <a:r>
              <a:rPr lang="it-IT" dirty="0" err="1" smtClean="0"/>
              <a:t>performed</a:t>
            </a:r>
            <a:r>
              <a:rPr lang="it-IT" dirty="0" smtClean="0"/>
              <a:t> </a:t>
            </a:r>
            <a:r>
              <a:rPr lang="it-IT" dirty="0" err="1" smtClean="0"/>
              <a:t>at</a:t>
            </a:r>
            <a:r>
              <a:rPr lang="it-IT" dirty="0" smtClean="0"/>
              <a:t> </a:t>
            </a:r>
            <a:r>
              <a:rPr lang="it-IT" dirty="0" err="1" smtClean="0"/>
              <a:t>its</a:t>
            </a:r>
            <a:r>
              <a:rPr lang="it-IT" dirty="0" smtClean="0"/>
              <a:t> best</a:t>
            </a:r>
            <a:endParaRPr lang="it-IT" dirty="0"/>
          </a:p>
        </p:txBody>
      </p:sp>
      <p:sp>
        <p:nvSpPr>
          <p:cNvPr id="5" name="CasellaDiTesto 4"/>
          <p:cNvSpPr txBox="1"/>
          <p:nvPr/>
        </p:nvSpPr>
        <p:spPr>
          <a:xfrm>
            <a:off x="1228308" y="4580684"/>
            <a:ext cx="9826465" cy="369332"/>
          </a:xfrm>
          <a:prstGeom prst="rect">
            <a:avLst/>
          </a:prstGeom>
          <a:noFill/>
        </p:spPr>
        <p:txBody>
          <a:bodyPr wrap="square" rtlCol="0">
            <a:spAutoFit/>
          </a:bodyPr>
          <a:lstStyle/>
          <a:p>
            <a:pPr algn="ctr"/>
            <a:r>
              <a:rPr lang="it-IT" b="1" dirty="0" smtClean="0"/>
              <a:t>Dealers </a:t>
            </a:r>
            <a:r>
              <a:rPr lang="it-IT" b="1" dirty="0" err="1" smtClean="0"/>
              <a:t>will</a:t>
            </a:r>
            <a:r>
              <a:rPr lang="it-IT" b="1" dirty="0" smtClean="0"/>
              <a:t> </a:t>
            </a:r>
            <a:r>
              <a:rPr lang="it-IT" b="1" dirty="0" err="1" smtClean="0"/>
              <a:t>have</a:t>
            </a:r>
            <a:r>
              <a:rPr lang="it-IT" b="1" dirty="0" smtClean="0"/>
              <a:t> more </a:t>
            </a:r>
            <a:r>
              <a:rPr lang="it-IT" b="1" dirty="0" err="1" smtClean="0"/>
              <a:t>opportunities</a:t>
            </a:r>
            <a:r>
              <a:rPr lang="it-IT" b="1" dirty="0" smtClean="0"/>
              <a:t> </a:t>
            </a:r>
            <a:r>
              <a:rPr lang="it-IT" b="1" dirty="0" err="1" smtClean="0"/>
              <a:t>offering</a:t>
            </a:r>
            <a:r>
              <a:rPr lang="it-IT" b="1" dirty="0" smtClean="0"/>
              <a:t> a full line of </a:t>
            </a:r>
            <a:r>
              <a:rPr lang="it-IT" b="1" dirty="0" err="1" smtClean="0"/>
              <a:t>services</a:t>
            </a:r>
            <a:endParaRPr lang="it-IT" b="1" dirty="0"/>
          </a:p>
        </p:txBody>
      </p:sp>
      <p:sp>
        <p:nvSpPr>
          <p:cNvPr id="6" name="Freccia giù 5"/>
          <p:cNvSpPr/>
          <p:nvPr/>
        </p:nvSpPr>
        <p:spPr>
          <a:xfrm>
            <a:off x="5735575" y="3133598"/>
            <a:ext cx="843161" cy="11139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7412450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9" name="Immagin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8199" y="873706"/>
            <a:ext cx="4793347" cy="1416631"/>
          </a:xfrm>
          <a:prstGeom prst="rect">
            <a:avLst/>
          </a:prstGeom>
          <a:solidFill>
            <a:srgbClr val="FFFFFF"/>
          </a:solidFill>
          <a:ln>
            <a:noFill/>
          </a:ln>
          <a:effectLst/>
          <a:extLs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 name="Group 3"/>
          <p:cNvGrpSpPr>
            <a:grpSpLocks/>
          </p:cNvGrpSpPr>
          <p:nvPr/>
        </p:nvGrpSpPr>
        <p:grpSpPr bwMode="auto">
          <a:xfrm>
            <a:off x="588963" y="1354138"/>
            <a:ext cx="10937875" cy="4503737"/>
            <a:chOff x="0" y="0"/>
            <a:chExt cx="8713787" cy="5548312"/>
          </a:xfrm>
        </p:grpSpPr>
        <p:sp>
          <p:nvSpPr>
            <p:cNvPr id="11" name="Unknown Shape"/>
            <p:cNvSpPr>
              <a:spLocks/>
            </p:cNvSpPr>
            <p:nvPr/>
          </p:nvSpPr>
          <p:spPr bwMode="auto">
            <a:xfrm>
              <a:off x="7921930" y="3146716"/>
              <a:ext cx="92272" cy="310956"/>
            </a:xfrm>
            <a:custGeom>
              <a:avLst/>
              <a:gdLst>
                <a:gd name="T0" fmla="*/ 46136 w 91440"/>
                <a:gd name="T1" fmla="*/ 0 h 312167"/>
                <a:gd name="T2" fmla="*/ 46136 w 91440"/>
                <a:gd name="T3" fmla="*/ 310956 h 312167"/>
                <a:gd name="T4" fmla="*/ 0 60000 65536"/>
                <a:gd name="T5" fmla="*/ 0 60000 65536"/>
                <a:gd name="T6" fmla="*/ 0 w 91440"/>
                <a:gd name="T7" fmla="*/ 0 h 312167"/>
                <a:gd name="T8" fmla="*/ 91440 w 91440"/>
                <a:gd name="T9" fmla="*/ 312167 h 312167"/>
              </a:gdLst>
              <a:ahLst/>
              <a:cxnLst>
                <a:cxn ang="T4">
                  <a:pos x="T0" y="T1"/>
                </a:cxn>
                <a:cxn ang="T5">
                  <a:pos x="T2" y="T3"/>
                </a:cxn>
              </a:cxnLst>
              <a:rect l="T6" t="T7" r="T8" b="T9"/>
              <a:pathLst>
                <a:path w="91440" h="312167">
                  <a:moveTo>
                    <a:pt x="45720" y="0"/>
                  </a:moveTo>
                  <a:lnTo>
                    <a:pt x="45720"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5" name="Unknown Shape"/>
            <p:cNvSpPr>
              <a:spLocks/>
            </p:cNvSpPr>
            <p:nvPr/>
          </p:nvSpPr>
          <p:spPr bwMode="auto">
            <a:xfrm>
              <a:off x="4363605" y="2090640"/>
              <a:ext cx="3603622" cy="310956"/>
            </a:xfrm>
            <a:custGeom>
              <a:avLst/>
              <a:gdLst>
                <a:gd name="T0" fmla="*/ 0 w 3604073"/>
                <a:gd name="T1" fmla="*/ 0 h 312167"/>
                <a:gd name="T2" fmla="*/ 0 w 3604073"/>
                <a:gd name="T3" fmla="*/ 155478 h 312167"/>
                <a:gd name="T4" fmla="*/ 3603622 w 3604073"/>
                <a:gd name="T5" fmla="*/ 155478 h 312167"/>
                <a:gd name="T6" fmla="*/ 3603622 w 3604073"/>
                <a:gd name="T7" fmla="*/ 310956 h 312167"/>
                <a:gd name="T8" fmla="*/ 0 60000 65536"/>
                <a:gd name="T9" fmla="*/ 0 60000 65536"/>
                <a:gd name="T10" fmla="*/ 0 60000 65536"/>
                <a:gd name="T11" fmla="*/ 0 60000 65536"/>
                <a:gd name="T12" fmla="*/ 0 w 3604073"/>
                <a:gd name="T13" fmla="*/ 0 h 312167"/>
                <a:gd name="T14" fmla="*/ 3604073 w 3604073"/>
                <a:gd name="T15" fmla="*/ 312167 h 312167"/>
              </a:gdLst>
              <a:ahLst/>
              <a:cxnLst>
                <a:cxn ang="T8">
                  <a:pos x="T0" y="T1"/>
                </a:cxn>
                <a:cxn ang="T9">
                  <a:pos x="T2" y="T3"/>
                </a:cxn>
                <a:cxn ang="T10">
                  <a:pos x="T4" y="T5"/>
                </a:cxn>
                <a:cxn ang="T11">
                  <a:pos x="T6" y="T7"/>
                </a:cxn>
              </a:cxnLst>
              <a:rect l="T12" t="T13" r="T14" b="T15"/>
              <a:pathLst>
                <a:path w="3604073" h="312167">
                  <a:moveTo>
                    <a:pt x="0" y="0"/>
                  </a:moveTo>
                  <a:lnTo>
                    <a:pt x="0" y="156083"/>
                  </a:lnTo>
                  <a:lnTo>
                    <a:pt x="3604073" y="156083"/>
                  </a:lnTo>
                  <a:lnTo>
                    <a:pt x="3604073"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 name="Unknown Shape"/>
            <p:cNvSpPr>
              <a:spLocks/>
            </p:cNvSpPr>
            <p:nvPr/>
          </p:nvSpPr>
          <p:spPr bwMode="auto">
            <a:xfrm>
              <a:off x="6123474" y="3146716"/>
              <a:ext cx="90594" cy="310956"/>
            </a:xfrm>
            <a:custGeom>
              <a:avLst/>
              <a:gdLst>
                <a:gd name="T0" fmla="*/ 45297 w 91440"/>
                <a:gd name="T1" fmla="*/ 0 h 312167"/>
                <a:gd name="T2" fmla="*/ 45297 w 91440"/>
                <a:gd name="T3" fmla="*/ 310956 h 312167"/>
                <a:gd name="T4" fmla="*/ 0 60000 65536"/>
                <a:gd name="T5" fmla="*/ 0 60000 65536"/>
                <a:gd name="T6" fmla="*/ 0 w 91440"/>
                <a:gd name="T7" fmla="*/ 0 h 312167"/>
                <a:gd name="T8" fmla="*/ 91440 w 91440"/>
                <a:gd name="T9" fmla="*/ 312167 h 312167"/>
              </a:gdLst>
              <a:ahLst/>
              <a:cxnLst>
                <a:cxn ang="T4">
                  <a:pos x="T0" y="T1"/>
                </a:cxn>
                <a:cxn ang="T5">
                  <a:pos x="T2" y="T3"/>
                </a:cxn>
              </a:cxnLst>
              <a:rect l="T6" t="T7" r="T8" b="T9"/>
              <a:pathLst>
                <a:path w="91440" h="312167">
                  <a:moveTo>
                    <a:pt x="45720" y="0"/>
                  </a:moveTo>
                  <a:lnTo>
                    <a:pt x="45720"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7" name="Unknown Shape"/>
            <p:cNvSpPr>
              <a:spLocks/>
            </p:cNvSpPr>
            <p:nvPr/>
          </p:nvSpPr>
          <p:spPr bwMode="auto">
            <a:xfrm>
              <a:off x="4363605" y="2090640"/>
              <a:ext cx="1805167" cy="310956"/>
            </a:xfrm>
            <a:custGeom>
              <a:avLst/>
              <a:gdLst>
                <a:gd name="T0" fmla="*/ 0 w 1805392"/>
                <a:gd name="T1" fmla="*/ 0 h 312167"/>
                <a:gd name="T2" fmla="*/ 0 w 1805392"/>
                <a:gd name="T3" fmla="*/ 155478 h 312167"/>
                <a:gd name="T4" fmla="*/ 1805167 w 1805392"/>
                <a:gd name="T5" fmla="*/ 155478 h 312167"/>
                <a:gd name="T6" fmla="*/ 1805167 w 1805392"/>
                <a:gd name="T7" fmla="*/ 310956 h 312167"/>
                <a:gd name="T8" fmla="*/ 0 60000 65536"/>
                <a:gd name="T9" fmla="*/ 0 60000 65536"/>
                <a:gd name="T10" fmla="*/ 0 60000 65536"/>
                <a:gd name="T11" fmla="*/ 0 60000 65536"/>
                <a:gd name="T12" fmla="*/ 0 w 1805392"/>
                <a:gd name="T13" fmla="*/ 0 h 312167"/>
                <a:gd name="T14" fmla="*/ 1805392 w 1805392"/>
                <a:gd name="T15" fmla="*/ 312167 h 312167"/>
              </a:gdLst>
              <a:ahLst/>
              <a:cxnLst>
                <a:cxn ang="T8">
                  <a:pos x="T0" y="T1"/>
                </a:cxn>
                <a:cxn ang="T9">
                  <a:pos x="T2" y="T3"/>
                </a:cxn>
                <a:cxn ang="T10">
                  <a:pos x="T4" y="T5"/>
                </a:cxn>
                <a:cxn ang="T11">
                  <a:pos x="T6" y="T7"/>
                </a:cxn>
              </a:cxnLst>
              <a:rect l="T12" t="T13" r="T14" b="T15"/>
              <a:pathLst>
                <a:path w="1805392" h="312167">
                  <a:moveTo>
                    <a:pt x="0" y="0"/>
                  </a:moveTo>
                  <a:lnTo>
                    <a:pt x="0" y="156083"/>
                  </a:lnTo>
                  <a:lnTo>
                    <a:pt x="1805392" y="156083"/>
                  </a:lnTo>
                  <a:lnTo>
                    <a:pt x="1805392"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8" name="Unknown Shape"/>
            <p:cNvSpPr>
              <a:spLocks/>
            </p:cNvSpPr>
            <p:nvPr/>
          </p:nvSpPr>
          <p:spPr bwMode="auto">
            <a:xfrm>
              <a:off x="4325018" y="3146716"/>
              <a:ext cx="90594" cy="310956"/>
            </a:xfrm>
            <a:custGeom>
              <a:avLst/>
              <a:gdLst>
                <a:gd name="T0" fmla="*/ 45297 w 91440"/>
                <a:gd name="T1" fmla="*/ 0 h 312167"/>
                <a:gd name="T2" fmla="*/ 45297 w 91440"/>
                <a:gd name="T3" fmla="*/ 310956 h 312167"/>
                <a:gd name="T4" fmla="*/ 0 60000 65536"/>
                <a:gd name="T5" fmla="*/ 0 60000 65536"/>
                <a:gd name="T6" fmla="*/ 0 w 91440"/>
                <a:gd name="T7" fmla="*/ 0 h 312167"/>
                <a:gd name="T8" fmla="*/ 91440 w 91440"/>
                <a:gd name="T9" fmla="*/ 312167 h 312167"/>
              </a:gdLst>
              <a:ahLst/>
              <a:cxnLst>
                <a:cxn ang="T4">
                  <a:pos x="T0" y="T1"/>
                </a:cxn>
                <a:cxn ang="T5">
                  <a:pos x="T2" y="T3"/>
                </a:cxn>
              </a:cxnLst>
              <a:rect l="T6" t="T7" r="T8" b="T9"/>
              <a:pathLst>
                <a:path w="91440" h="312167">
                  <a:moveTo>
                    <a:pt x="45720" y="0"/>
                  </a:moveTo>
                  <a:lnTo>
                    <a:pt x="45720"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9" name="Unknown Shape"/>
            <p:cNvSpPr>
              <a:spLocks/>
            </p:cNvSpPr>
            <p:nvPr/>
          </p:nvSpPr>
          <p:spPr bwMode="auto">
            <a:xfrm>
              <a:off x="4318307" y="2090640"/>
              <a:ext cx="90594" cy="310956"/>
            </a:xfrm>
            <a:custGeom>
              <a:avLst/>
              <a:gdLst>
                <a:gd name="T0" fmla="*/ 45297 w 91440"/>
                <a:gd name="T1" fmla="*/ 0 h 312167"/>
                <a:gd name="T2" fmla="*/ 45297 w 91440"/>
                <a:gd name="T3" fmla="*/ 155478 h 312167"/>
                <a:gd name="T4" fmla="*/ 51946 w 91440"/>
                <a:gd name="T5" fmla="*/ 155478 h 312167"/>
                <a:gd name="T6" fmla="*/ 51946 w 91440"/>
                <a:gd name="T7" fmla="*/ 310956 h 312167"/>
                <a:gd name="T8" fmla="*/ 0 60000 65536"/>
                <a:gd name="T9" fmla="*/ 0 60000 65536"/>
                <a:gd name="T10" fmla="*/ 0 60000 65536"/>
                <a:gd name="T11" fmla="*/ 0 60000 65536"/>
                <a:gd name="T12" fmla="*/ 0 w 91440"/>
                <a:gd name="T13" fmla="*/ 0 h 312167"/>
                <a:gd name="T14" fmla="*/ 91440 w 91440"/>
                <a:gd name="T15" fmla="*/ 312167 h 312167"/>
              </a:gdLst>
              <a:ahLst/>
              <a:cxnLst>
                <a:cxn ang="T8">
                  <a:pos x="T0" y="T1"/>
                </a:cxn>
                <a:cxn ang="T9">
                  <a:pos x="T2" y="T3"/>
                </a:cxn>
                <a:cxn ang="T10">
                  <a:pos x="T4" y="T5"/>
                </a:cxn>
                <a:cxn ang="T11">
                  <a:pos x="T6" y="T7"/>
                </a:cxn>
              </a:cxnLst>
              <a:rect l="T12" t="T13" r="T14" b="T15"/>
              <a:pathLst>
                <a:path w="91440" h="312167">
                  <a:moveTo>
                    <a:pt x="45720" y="0"/>
                  </a:moveTo>
                  <a:lnTo>
                    <a:pt x="45720" y="156083"/>
                  </a:lnTo>
                  <a:lnTo>
                    <a:pt x="52431" y="156083"/>
                  </a:lnTo>
                  <a:lnTo>
                    <a:pt x="52431" y="312167"/>
                  </a:lnTo>
                </a:path>
              </a:pathLst>
            </a:custGeom>
            <a:noFill/>
            <a:ln w="12700" cap="flat" cmpd="sng">
              <a:solidFill>
                <a:srgbClr val="6390B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 name="Unknown Shape"/>
            <p:cNvSpPr>
              <a:spLocks/>
            </p:cNvSpPr>
            <p:nvPr/>
          </p:nvSpPr>
          <p:spPr bwMode="auto">
            <a:xfrm>
              <a:off x="2526562" y="3146716"/>
              <a:ext cx="90594" cy="310956"/>
            </a:xfrm>
            <a:custGeom>
              <a:avLst/>
              <a:gdLst>
                <a:gd name="T0" fmla="*/ 45297 w 91440"/>
                <a:gd name="T1" fmla="*/ 0 h 312167"/>
                <a:gd name="T2" fmla="*/ 45297 w 91440"/>
                <a:gd name="T3" fmla="*/ 310956 h 312167"/>
                <a:gd name="T4" fmla="*/ 0 60000 65536"/>
                <a:gd name="T5" fmla="*/ 0 60000 65536"/>
                <a:gd name="T6" fmla="*/ 0 w 91440"/>
                <a:gd name="T7" fmla="*/ 0 h 312167"/>
                <a:gd name="T8" fmla="*/ 91440 w 91440"/>
                <a:gd name="T9" fmla="*/ 312167 h 312167"/>
              </a:gdLst>
              <a:ahLst/>
              <a:cxnLst>
                <a:cxn ang="T4">
                  <a:pos x="T0" y="T1"/>
                </a:cxn>
                <a:cxn ang="T5">
                  <a:pos x="T2" y="T3"/>
                </a:cxn>
              </a:cxnLst>
              <a:rect l="T6" t="T7" r="T8" b="T9"/>
              <a:pathLst>
                <a:path w="91440" h="312167">
                  <a:moveTo>
                    <a:pt x="45720" y="0"/>
                  </a:moveTo>
                  <a:lnTo>
                    <a:pt x="45720"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 name="Unknown Shape"/>
            <p:cNvSpPr>
              <a:spLocks/>
            </p:cNvSpPr>
            <p:nvPr/>
          </p:nvSpPr>
          <p:spPr bwMode="auto">
            <a:xfrm>
              <a:off x="2571859" y="2090640"/>
              <a:ext cx="1791745" cy="310956"/>
            </a:xfrm>
            <a:custGeom>
              <a:avLst/>
              <a:gdLst>
                <a:gd name="T0" fmla="*/ 1791745 w 1791969"/>
                <a:gd name="T1" fmla="*/ 0 h 312167"/>
                <a:gd name="T2" fmla="*/ 1791745 w 1791969"/>
                <a:gd name="T3" fmla="*/ 155478 h 312167"/>
                <a:gd name="T4" fmla="*/ 0 w 1791969"/>
                <a:gd name="T5" fmla="*/ 155478 h 312167"/>
                <a:gd name="T6" fmla="*/ 0 w 1791969"/>
                <a:gd name="T7" fmla="*/ 310956 h 312167"/>
                <a:gd name="T8" fmla="*/ 0 60000 65536"/>
                <a:gd name="T9" fmla="*/ 0 60000 65536"/>
                <a:gd name="T10" fmla="*/ 0 60000 65536"/>
                <a:gd name="T11" fmla="*/ 0 60000 65536"/>
                <a:gd name="T12" fmla="*/ 0 w 1791969"/>
                <a:gd name="T13" fmla="*/ 0 h 312167"/>
                <a:gd name="T14" fmla="*/ 1791969 w 1791969"/>
                <a:gd name="T15" fmla="*/ 312167 h 312167"/>
              </a:gdLst>
              <a:ahLst/>
              <a:cxnLst>
                <a:cxn ang="T8">
                  <a:pos x="T0" y="T1"/>
                </a:cxn>
                <a:cxn ang="T9">
                  <a:pos x="T2" y="T3"/>
                </a:cxn>
                <a:cxn ang="T10">
                  <a:pos x="T4" y="T5"/>
                </a:cxn>
                <a:cxn ang="T11">
                  <a:pos x="T6" y="T7"/>
                </a:cxn>
              </a:cxnLst>
              <a:rect l="T12" t="T13" r="T14" b="T15"/>
              <a:pathLst>
                <a:path w="1791969" h="312167">
                  <a:moveTo>
                    <a:pt x="1791969" y="0"/>
                  </a:moveTo>
                  <a:lnTo>
                    <a:pt x="1791969" y="156083"/>
                  </a:lnTo>
                  <a:lnTo>
                    <a:pt x="0" y="156083"/>
                  </a:lnTo>
                  <a:lnTo>
                    <a:pt x="0" y="312167"/>
                  </a:lnTo>
                </a:path>
              </a:pathLst>
            </a:custGeom>
            <a:noFill/>
            <a:ln w="12700" cap="flat" cmpd="sng">
              <a:solidFill>
                <a:srgbClr val="6390BD"/>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2" name="Unknown Shape"/>
            <p:cNvSpPr>
              <a:spLocks/>
            </p:cNvSpPr>
            <p:nvPr/>
          </p:nvSpPr>
          <p:spPr bwMode="auto">
            <a:xfrm>
              <a:off x="713008" y="3146716"/>
              <a:ext cx="92271" cy="310956"/>
            </a:xfrm>
            <a:custGeom>
              <a:avLst/>
              <a:gdLst>
                <a:gd name="T0" fmla="*/ 46136 w 91440"/>
                <a:gd name="T1" fmla="*/ 0 h 312167"/>
                <a:gd name="T2" fmla="*/ 46136 w 91440"/>
                <a:gd name="T3" fmla="*/ 310956 h 312167"/>
                <a:gd name="T4" fmla="*/ 0 60000 65536"/>
                <a:gd name="T5" fmla="*/ 0 60000 65536"/>
                <a:gd name="T6" fmla="*/ 0 w 91440"/>
                <a:gd name="T7" fmla="*/ 0 h 312167"/>
                <a:gd name="T8" fmla="*/ 91440 w 91440"/>
                <a:gd name="T9" fmla="*/ 312167 h 312167"/>
              </a:gdLst>
              <a:ahLst/>
              <a:cxnLst>
                <a:cxn ang="T4">
                  <a:pos x="T0" y="T1"/>
                </a:cxn>
                <a:cxn ang="T5">
                  <a:pos x="T2" y="T3"/>
                </a:cxn>
              </a:cxnLst>
              <a:rect l="T6" t="T7" r="T8" b="T9"/>
              <a:pathLst>
                <a:path w="91440" h="312167">
                  <a:moveTo>
                    <a:pt x="45720" y="0"/>
                  </a:moveTo>
                  <a:lnTo>
                    <a:pt x="45720"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3" name="Unknown Shape"/>
            <p:cNvSpPr>
              <a:spLocks/>
            </p:cNvSpPr>
            <p:nvPr/>
          </p:nvSpPr>
          <p:spPr bwMode="auto">
            <a:xfrm>
              <a:off x="759982" y="2090640"/>
              <a:ext cx="3603622" cy="310956"/>
            </a:xfrm>
            <a:custGeom>
              <a:avLst/>
              <a:gdLst>
                <a:gd name="T0" fmla="*/ 3603622 w 3604073"/>
                <a:gd name="T1" fmla="*/ 0 h 312167"/>
                <a:gd name="T2" fmla="*/ 3603622 w 3604073"/>
                <a:gd name="T3" fmla="*/ 155478 h 312167"/>
                <a:gd name="T4" fmla="*/ 0 w 3604073"/>
                <a:gd name="T5" fmla="*/ 155478 h 312167"/>
                <a:gd name="T6" fmla="*/ 0 w 3604073"/>
                <a:gd name="T7" fmla="*/ 310956 h 312167"/>
                <a:gd name="T8" fmla="*/ 0 60000 65536"/>
                <a:gd name="T9" fmla="*/ 0 60000 65536"/>
                <a:gd name="T10" fmla="*/ 0 60000 65536"/>
                <a:gd name="T11" fmla="*/ 0 60000 65536"/>
                <a:gd name="T12" fmla="*/ 0 w 3604073"/>
                <a:gd name="T13" fmla="*/ 0 h 312167"/>
                <a:gd name="T14" fmla="*/ 3604073 w 3604073"/>
                <a:gd name="T15" fmla="*/ 312167 h 312167"/>
              </a:gdLst>
              <a:ahLst/>
              <a:cxnLst>
                <a:cxn ang="T8">
                  <a:pos x="T0" y="T1"/>
                </a:cxn>
                <a:cxn ang="T9">
                  <a:pos x="T2" y="T3"/>
                </a:cxn>
                <a:cxn ang="T10">
                  <a:pos x="T4" y="T5"/>
                </a:cxn>
                <a:cxn ang="T11">
                  <a:pos x="T6" y="T7"/>
                </a:cxn>
              </a:cxnLst>
              <a:rect l="T12" t="T13" r="T14" b="T15"/>
              <a:pathLst>
                <a:path w="3604073" h="312167">
                  <a:moveTo>
                    <a:pt x="3604073" y="0"/>
                  </a:moveTo>
                  <a:lnTo>
                    <a:pt x="3604073" y="156083"/>
                  </a:lnTo>
                  <a:lnTo>
                    <a:pt x="0" y="156083"/>
                  </a:lnTo>
                  <a:lnTo>
                    <a:pt x="0" y="312167"/>
                  </a:lnTo>
                </a:path>
              </a:pathLst>
            </a:custGeom>
            <a:noFill/>
            <a:ln w="12700" cap="flat" cmpd="sng">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4" name="Rectangle 14"/>
            <p:cNvSpPr>
              <a:spLocks noChangeArrowheads="1"/>
            </p:cNvSpPr>
            <p:nvPr/>
          </p:nvSpPr>
          <p:spPr bwMode="auto">
            <a:xfrm>
              <a:off x="3620399" y="1347475"/>
              <a:ext cx="1486410" cy="74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25" name="Rectangle 15"/>
            <p:cNvSpPr>
              <a:spLocks noChangeArrowheads="1"/>
            </p:cNvSpPr>
            <p:nvPr/>
          </p:nvSpPr>
          <p:spPr bwMode="auto">
            <a:xfrm>
              <a:off x="3620399" y="1347475"/>
              <a:ext cx="1486410" cy="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ENAMA</a:t>
              </a:r>
              <a:endParaRPr lang="en-US">
                <a:solidFill>
                  <a:srgbClr val="000000"/>
                </a:solidFill>
                <a:sym typeface="Arial" charset="0"/>
              </a:endParaRPr>
            </a:p>
          </p:txBody>
        </p:sp>
        <p:sp>
          <p:nvSpPr>
            <p:cNvPr id="26" name="Rectangle 16"/>
            <p:cNvSpPr>
              <a:spLocks noChangeArrowheads="1"/>
            </p:cNvSpPr>
            <p:nvPr/>
          </p:nvSpPr>
          <p:spPr bwMode="auto">
            <a:xfrm>
              <a:off x="16777" y="2401596"/>
              <a:ext cx="1486410" cy="7451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27" name="Rectangle 17"/>
            <p:cNvSpPr>
              <a:spLocks noChangeArrowheads="1"/>
            </p:cNvSpPr>
            <p:nvPr/>
          </p:nvSpPr>
          <p:spPr bwMode="auto">
            <a:xfrm>
              <a:off x="16777" y="2401596"/>
              <a:ext cx="1486410" cy="7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Farmers Organization</a:t>
              </a:r>
              <a:endParaRPr lang="en-US">
                <a:solidFill>
                  <a:srgbClr val="000000"/>
                </a:solidFill>
                <a:sym typeface="Arial" charset="0"/>
              </a:endParaRPr>
            </a:p>
          </p:txBody>
        </p:sp>
        <p:sp>
          <p:nvSpPr>
            <p:cNvPr id="28" name="Rectangle 18"/>
            <p:cNvSpPr>
              <a:spLocks noChangeArrowheads="1"/>
            </p:cNvSpPr>
            <p:nvPr/>
          </p:nvSpPr>
          <p:spPr bwMode="auto">
            <a:xfrm>
              <a:off x="3355" y="3457672"/>
              <a:ext cx="1513253" cy="74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29" name="Rectangle 19"/>
            <p:cNvSpPr>
              <a:spLocks noChangeArrowheads="1"/>
            </p:cNvSpPr>
            <p:nvPr/>
          </p:nvSpPr>
          <p:spPr bwMode="auto">
            <a:xfrm>
              <a:off x="3355" y="3457672"/>
              <a:ext cx="1513253" cy="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buFont typeface="Arial" charset="0"/>
                <a:buNone/>
              </a:pPr>
              <a:r>
                <a:rPr lang="en-US" sz="900" b="1">
                  <a:solidFill>
                    <a:srgbClr val="FFFFFF"/>
                  </a:solidFill>
                  <a:ea typeface="MS PGothic" charset="0"/>
                  <a:cs typeface="MS PGothic" charset="0"/>
                  <a:sym typeface="MS PGothic" charset="0"/>
                </a:rPr>
                <a:t>CIA                     </a:t>
              </a:r>
            </a:p>
            <a:p>
              <a:pPr algn="ctr" eaLnBrk="1" hangingPunct="1">
                <a:buFont typeface="Arial" charset="0"/>
                <a:buNone/>
              </a:pPr>
              <a:r>
                <a:rPr lang="en-US" sz="900" b="1">
                  <a:solidFill>
                    <a:srgbClr val="FFFFFF"/>
                  </a:solidFill>
                  <a:ea typeface="MS PGothic" charset="0"/>
                  <a:cs typeface="MS PGothic" charset="0"/>
                  <a:sym typeface="MS PGothic" charset="0"/>
                </a:rPr>
                <a:t> Coldiretti   Confagricoltura</a:t>
              </a:r>
              <a:endParaRPr lang="en-US" sz="1300">
                <a:solidFill>
                  <a:srgbClr val="000000"/>
                </a:solidFill>
                <a:ea typeface="MS PGothic" charset="0"/>
                <a:cs typeface="MS PGothic" charset="0"/>
                <a:sym typeface="MS PGothic" charset="0"/>
              </a:endParaRPr>
            </a:p>
          </p:txBody>
        </p:sp>
        <p:sp>
          <p:nvSpPr>
            <p:cNvPr id="30" name="Rectangle 20"/>
            <p:cNvSpPr>
              <a:spLocks noChangeArrowheads="1"/>
            </p:cNvSpPr>
            <p:nvPr/>
          </p:nvSpPr>
          <p:spPr bwMode="auto">
            <a:xfrm>
              <a:off x="1828654" y="2401596"/>
              <a:ext cx="1486410" cy="7451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31" name="Rectangle 21"/>
            <p:cNvSpPr>
              <a:spLocks noChangeArrowheads="1"/>
            </p:cNvSpPr>
            <p:nvPr/>
          </p:nvSpPr>
          <p:spPr bwMode="auto">
            <a:xfrm>
              <a:off x="1828654" y="2401596"/>
              <a:ext cx="1486410" cy="7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Farm Contractors/ </a:t>
              </a:r>
            </a:p>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Custom Hire</a:t>
              </a:r>
              <a:endParaRPr lang="en-US">
                <a:solidFill>
                  <a:srgbClr val="000000"/>
                </a:solidFill>
                <a:sym typeface="Arial" charset="0"/>
              </a:endParaRPr>
            </a:p>
          </p:txBody>
        </p:sp>
        <p:sp>
          <p:nvSpPr>
            <p:cNvPr id="32" name="Rectangle 22"/>
            <p:cNvSpPr>
              <a:spLocks noChangeArrowheads="1"/>
            </p:cNvSpPr>
            <p:nvPr/>
          </p:nvSpPr>
          <p:spPr bwMode="auto">
            <a:xfrm>
              <a:off x="1828654" y="3457672"/>
              <a:ext cx="1486410" cy="74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33" name="Rectangle 23"/>
            <p:cNvSpPr>
              <a:spLocks noChangeArrowheads="1"/>
            </p:cNvSpPr>
            <p:nvPr/>
          </p:nvSpPr>
          <p:spPr bwMode="auto">
            <a:xfrm>
              <a:off x="1828654" y="3457672"/>
              <a:ext cx="1486410" cy="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UNIMA</a:t>
              </a:r>
              <a:endParaRPr lang="en-US">
                <a:solidFill>
                  <a:srgbClr val="000000"/>
                </a:solidFill>
                <a:sym typeface="Arial" charset="0"/>
              </a:endParaRPr>
            </a:p>
          </p:txBody>
        </p:sp>
        <p:sp>
          <p:nvSpPr>
            <p:cNvPr id="34" name="Rectangle 24"/>
            <p:cNvSpPr>
              <a:spLocks noChangeArrowheads="1"/>
            </p:cNvSpPr>
            <p:nvPr/>
          </p:nvSpPr>
          <p:spPr bwMode="auto">
            <a:xfrm>
              <a:off x="3627110" y="2401596"/>
              <a:ext cx="1486410" cy="7451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35" name="Rectangle 25"/>
            <p:cNvSpPr>
              <a:spLocks noChangeArrowheads="1"/>
            </p:cNvSpPr>
            <p:nvPr/>
          </p:nvSpPr>
          <p:spPr bwMode="auto">
            <a:xfrm>
              <a:off x="3627110" y="2401596"/>
              <a:ext cx="1486410" cy="7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Manufacturers</a:t>
              </a:r>
              <a:endParaRPr lang="en-US">
                <a:solidFill>
                  <a:srgbClr val="000000"/>
                </a:solidFill>
                <a:sym typeface="Arial" charset="0"/>
              </a:endParaRPr>
            </a:p>
          </p:txBody>
        </p:sp>
        <p:sp>
          <p:nvSpPr>
            <p:cNvPr id="36" name="Rectangle 26"/>
            <p:cNvSpPr>
              <a:spLocks noChangeArrowheads="1"/>
            </p:cNvSpPr>
            <p:nvPr/>
          </p:nvSpPr>
          <p:spPr bwMode="auto">
            <a:xfrm>
              <a:off x="3627110" y="3457672"/>
              <a:ext cx="1486410" cy="74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37" name="Rectangle 27"/>
            <p:cNvSpPr>
              <a:spLocks noChangeArrowheads="1"/>
            </p:cNvSpPr>
            <p:nvPr/>
          </p:nvSpPr>
          <p:spPr bwMode="auto">
            <a:xfrm>
              <a:off x="3627110" y="3457672"/>
              <a:ext cx="1486410" cy="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800" b="1">
                  <a:solidFill>
                    <a:srgbClr val="FFFFFF"/>
                  </a:solidFill>
                  <a:ea typeface="MS PGothic" charset="0"/>
                  <a:cs typeface="MS PGothic" charset="0"/>
                  <a:sym typeface="MS PGothic" charset="0"/>
                </a:rPr>
                <a:t>FEDERUNACOMA </a:t>
              </a:r>
            </a:p>
            <a:p>
              <a:pPr algn="ctr" eaLnBrk="1" hangingPunct="1">
                <a:spcBef>
                  <a:spcPts val="1000"/>
                </a:spcBef>
                <a:buFont typeface="Arial" charset="0"/>
                <a:buNone/>
              </a:pPr>
              <a:r>
                <a:rPr lang="en-US" sz="800" b="1">
                  <a:solidFill>
                    <a:srgbClr val="FFFFFF"/>
                  </a:solidFill>
                  <a:ea typeface="MS PGothic" charset="0"/>
                  <a:cs typeface="MS PGothic" charset="0"/>
                  <a:sym typeface="MS PGothic" charset="0"/>
                </a:rPr>
                <a:t>CONFARTIGIANATO</a:t>
              </a:r>
              <a:endParaRPr lang="en-US">
                <a:solidFill>
                  <a:srgbClr val="000000"/>
                </a:solidFill>
                <a:sym typeface="Arial" charset="0"/>
              </a:endParaRPr>
            </a:p>
          </p:txBody>
        </p:sp>
        <p:sp>
          <p:nvSpPr>
            <p:cNvPr id="38" name="Rectangle 28"/>
            <p:cNvSpPr>
              <a:spLocks noChangeArrowheads="1"/>
            </p:cNvSpPr>
            <p:nvPr/>
          </p:nvSpPr>
          <p:spPr bwMode="auto">
            <a:xfrm>
              <a:off x="5425565" y="2401596"/>
              <a:ext cx="1486410" cy="7451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39" name="Rectangle 29"/>
            <p:cNvSpPr>
              <a:spLocks noChangeArrowheads="1"/>
            </p:cNvSpPr>
            <p:nvPr/>
          </p:nvSpPr>
          <p:spPr bwMode="auto">
            <a:xfrm>
              <a:off x="5425565" y="2401596"/>
              <a:ext cx="1486410" cy="7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Dealers</a:t>
              </a:r>
              <a:endParaRPr lang="en-US">
                <a:solidFill>
                  <a:srgbClr val="000000"/>
                </a:solidFill>
                <a:sym typeface="Arial" charset="0"/>
              </a:endParaRPr>
            </a:p>
          </p:txBody>
        </p:sp>
        <p:sp>
          <p:nvSpPr>
            <p:cNvPr id="40" name="Rectangle 30"/>
            <p:cNvSpPr>
              <a:spLocks noChangeArrowheads="1"/>
            </p:cNvSpPr>
            <p:nvPr/>
          </p:nvSpPr>
          <p:spPr bwMode="auto">
            <a:xfrm>
              <a:off x="5425565" y="3457672"/>
              <a:ext cx="1486410" cy="74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41" name="Rectangle 31"/>
            <p:cNvSpPr>
              <a:spLocks noChangeArrowheads="1"/>
            </p:cNvSpPr>
            <p:nvPr/>
          </p:nvSpPr>
          <p:spPr bwMode="auto">
            <a:xfrm>
              <a:off x="5425565" y="3457672"/>
              <a:ext cx="1486410" cy="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endParaRPr lang="en-US" sz="900" b="1" dirty="0">
                <a:solidFill>
                  <a:srgbClr val="FFFFFF"/>
                </a:solidFill>
                <a:ea typeface="MS PGothic" charset="0"/>
                <a:cs typeface="MS PGothic" charset="0"/>
                <a:sym typeface="MS PGothic" charset="0"/>
              </a:endParaRPr>
            </a:p>
            <a:p>
              <a:pPr algn="ctr" eaLnBrk="1" hangingPunct="1">
                <a:spcBef>
                  <a:spcPts val="1000"/>
                </a:spcBef>
                <a:buFont typeface="Arial" charset="0"/>
                <a:buNone/>
              </a:pPr>
              <a:r>
                <a:rPr lang="en-US" sz="900" b="1" dirty="0">
                  <a:solidFill>
                    <a:srgbClr val="FFFFFF"/>
                  </a:solidFill>
                  <a:ea typeface="MS PGothic" charset="0"/>
                  <a:cs typeface="MS PGothic" charset="0"/>
                  <a:sym typeface="MS PGothic" charset="0"/>
                </a:rPr>
                <a:t>ASSOCAP</a:t>
              </a:r>
              <a:endParaRPr lang="en-US" dirty="0">
                <a:solidFill>
                  <a:srgbClr val="000000"/>
                </a:solidFill>
                <a:sym typeface="Arial" charset="0"/>
              </a:endParaRPr>
            </a:p>
          </p:txBody>
        </p:sp>
        <p:sp>
          <p:nvSpPr>
            <p:cNvPr id="42" name="Rectangle 32"/>
            <p:cNvSpPr>
              <a:spLocks noChangeArrowheads="1"/>
            </p:cNvSpPr>
            <p:nvPr/>
          </p:nvSpPr>
          <p:spPr bwMode="auto">
            <a:xfrm>
              <a:off x="7224021" y="2401596"/>
              <a:ext cx="1486410" cy="7451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43" name="Rectangle 33"/>
            <p:cNvSpPr>
              <a:spLocks noChangeArrowheads="1"/>
            </p:cNvSpPr>
            <p:nvPr/>
          </p:nvSpPr>
          <p:spPr bwMode="auto">
            <a:xfrm>
              <a:off x="7224021" y="2401596"/>
              <a:ext cx="1486410" cy="7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spcBef>
                  <a:spcPts val="1000"/>
                </a:spcBef>
                <a:buFont typeface="Arial" charset="0"/>
                <a:buNone/>
              </a:pPr>
              <a:r>
                <a:rPr lang="en-US" sz="900" b="1">
                  <a:solidFill>
                    <a:srgbClr val="FFFFFF"/>
                  </a:solidFill>
                  <a:ea typeface="MS PGothic" charset="0"/>
                  <a:cs typeface="MS PGothic" charset="0"/>
                  <a:sym typeface="MS PGothic" charset="0"/>
                </a:rPr>
                <a:t>Public Sector</a:t>
              </a:r>
              <a:endParaRPr lang="en-US">
                <a:solidFill>
                  <a:srgbClr val="000000"/>
                </a:solidFill>
                <a:sym typeface="Arial" charset="0"/>
              </a:endParaRPr>
            </a:p>
          </p:txBody>
        </p:sp>
        <p:sp>
          <p:nvSpPr>
            <p:cNvPr id="44" name="Rectangle 34"/>
            <p:cNvSpPr>
              <a:spLocks noChangeArrowheads="1"/>
            </p:cNvSpPr>
            <p:nvPr/>
          </p:nvSpPr>
          <p:spPr bwMode="auto">
            <a:xfrm>
              <a:off x="7224021" y="3457672"/>
              <a:ext cx="1486410" cy="74316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0"/>
                </a:spcBef>
                <a:buFont typeface="Arial" charset="0"/>
                <a:buNone/>
              </a:pPr>
              <a:endParaRPr lang="en-US" sz="1300">
                <a:solidFill>
                  <a:srgbClr val="000000"/>
                </a:solidFill>
                <a:ea typeface="MS PGothic" charset="0"/>
                <a:cs typeface="MS PGothic" charset="0"/>
                <a:sym typeface="MS PGothic" charset="0"/>
              </a:endParaRPr>
            </a:p>
          </p:txBody>
        </p:sp>
        <p:sp>
          <p:nvSpPr>
            <p:cNvPr id="45" name="Rectangle 35"/>
            <p:cNvSpPr>
              <a:spLocks noChangeArrowheads="1"/>
            </p:cNvSpPr>
            <p:nvPr/>
          </p:nvSpPr>
          <p:spPr bwMode="auto">
            <a:xfrm>
              <a:off x="7224021" y="3457672"/>
              <a:ext cx="1486410" cy="74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 tIns="5715" rIns="5715" bIns="5715" anchor="ctr"/>
            <a:lstStyle/>
            <a:p>
              <a:pPr algn="ctr" eaLnBrk="1" hangingPunct="1">
                <a:buFont typeface="Arial" charset="0"/>
                <a:buNone/>
              </a:pPr>
              <a:r>
                <a:rPr lang="en-US" sz="900" b="1">
                  <a:solidFill>
                    <a:srgbClr val="FFFFFF"/>
                  </a:solidFill>
                  <a:ea typeface="MS PGothic" charset="0"/>
                  <a:cs typeface="MS PGothic" charset="0"/>
                  <a:sym typeface="MS PGothic" charset="0"/>
                </a:rPr>
                <a:t>Ministry of Agriculture Regions        </a:t>
              </a:r>
            </a:p>
            <a:p>
              <a:pPr algn="ctr" eaLnBrk="1" hangingPunct="1">
                <a:buFont typeface="Arial" charset="0"/>
                <a:buNone/>
              </a:pPr>
              <a:r>
                <a:rPr lang="en-US" sz="900" b="1">
                  <a:solidFill>
                    <a:srgbClr val="FFFFFF"/>
                  </a:solidFill>
                  <a:ea typeface="MS PGothic" charset="0"/>
                  <a:cs typeface="MS PGothic" charset="0"/>
                  <a:sym typeface="MS PGothic" charset="0"/>
                </a:rPr>
                <a:t> CRA </a:t>
              </a:r>
              <a:endParaRPr lang="en-US">
                <a:solidFill>
                  <a:srgbClr val="000000"/>
                </a:solidFill>
                <a:sym typeface="Arial" charset="0"/>
              </a:endParaRPr>
            </a:p>
          </p:txBody>
        </p:sp>
      </p:grpSp>
      <p:pic>
        <p:nvPicPr>
          <p:cNvPr id="12" name="Immagin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28973" y="4237517"/>
            <a:ext cx="591599" cy="213290"/>
          </a:xfrm>
          <a:prstGeom prst="rect">
            <a:avLst/>
          </a:prstGeom>
        </p:spPr>
      </p:pic>
      <p:sp>
        <p:nvSpPr>
          <p:cNvPr id="46" name="CasellaDiTesto 4"/>
          <p:cNvSpPr>
            <a:spLocks noChangeArrowheads="1"/>
          </p:cNvSpPr>
          <p:nvPr/>
        </p:nvSpPr>
        <p:spPr bwMode="auto">
          <a:xfrm>
            <a:off x="3159104" y="5210392"/>
            <a:ext cx="574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en-US" b="1" dirty="0" smtClean="0">
                <a:ea typeface="MS PGothic" charset="0"/>
                <a:cs typeface="MS PGothic" charset="0"/>
                <a:sym typeface="Arial" charset="0"/>
              </a:rPr>
              <a:t>ACTIVITIES IN </a:t>
            </a:r>
            <a:r>
              <a:rPr lang="en-US" b="1" dirty="0">
                <a:ea typeface="MS PGothic" charset="0"/>
                <a:cs typeface="MS PGothic" charset="0"/>
                <a:sym typeface="Arial" charset="0"/>
              </a:rPr>
              <a:t>THE FIELD OF AGRICULTURAL </a:t>
            </a:r>
            <a:r>
              <a:rPr lang="en-US" b="1" dirty="0" smtClean="0">
                <a:ea typeface="MS PGothic" charset="0"/>
                <a:cs typeface="MS PGothic" charset="0"/>
                <a:sym typeface="Arial" charset="0"/>
              </a:rPr>
              <a:t>ENGINEERING</a:t>
            </a:r>
          </a:p>
          <a:p>
            <a:pPr algn="ctr" eaLnBrk="1" hangingPunct="1">
              <a:buFont typeface="Arial" charset="0"/>
              <a:buNone/>
            </a:pPr>
            <a:r>
              <a:rPr lang="en-US" b="1" dirty="0" smtClean="0">
                <a:ea typeface="MS PGothic" charset="0"/>
                <a:cs typeface="MS PGothic" charset="0"/>
                <a:sym typeface="Arial" charset="0"/>
              </a:rPr>
              <a:t>AND NOTIFIED CERTIFICATION BODY</a:t>
            </a:r>
            <a:endParaRPr lang="en-US" b="1" dirty="0">
              <a:ea typeface="MS PGothic" charset="0"/>
              <a:cs typeface="MS PGothic" charset="0"/>
              <a:sym typeface="Arial" charset="0"/>
            </a:endParaRPr>
          </a:p>
        </p:txBody>
      </p:sp>
    </p:spTree>
    <p:extLst>
      <p:ext uri="{BB962C8B-B14F-4D97-AF65-F5344CB8AC3E}">
        <p14:creationId xmlns:p14="http://schemas.microsoft.com/office/powerpoint/2010/main" val="27412450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Segnaposto contenuto 2"/>
          <p:cNvSpPr>
            <a:spLocks noGrp="1" noChangeArrowheads="1"/>
          </p:cNvSpPr>
          <p:nvPr/>
        </p:nvSpPr>
        <p:spPr bwMode="auto">
          <a:xfrm>
            <a:off x="1455242" y="822993"/>
            <a:ext cx="93726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209550" indent="-209550" algn="l" rtl="0" eaLnBrk="0" fontAlgn="base" hangingPunct="0">
              <a:lnSpc>
                <a:spcPct val="90000"/>
              </a:lnSpc>
              <a:spcBef>
                <a:spcPts val="1100"/>
              </a:spcBef>
              <a:spcAft>
                <a:spcPct val="0"/>
              </a:spcAft>
              <a:buFont typeface="Arial" charset="0"/>
              <a:buChar char="•"/>
              <a:defRPr sz="2200" kern="1200">
                <a:solidFill>
                  <a:schemeClr val="tx1"/>
                </a:solidFill>
                <a:latin typeface="+mn-lt"/>
                <a:ea typeface="+mn-ea"/>
                <a:cs typeface="SimSun" charset="0"/>
                <a:sym typeface="Corbel" charset="0"/>
              </a:defRPr>
            </a:lvl1pPr>
            <a:lvl2pPr marL="438150" indent="-153988" algn="l" rtl="0" eaLnBrk="0" fontAlgn="base" hangingPunct="0">
              <a:lnSpc>
                <a:spcPct val="90000"/>
              </a:lnSpc>
              <a:spcBef>
                <a:spcPts val="400"/>
              </a:spcBef>
              <a:spcAft>
                <a:spcPct val="0"/>
              </a:spcAft>
              <a:buFont typeface="Arial" charset="0"/>
              <a:buChar char="•"/>
              <a:defRPr kern="1200">
                <a:solidFill>
                  <a:schemeClr val="tx1"/>
                </a:solidFill>
                <a:latin typeface="+mn-lt"/>
                <a:ea typeface="+mn-ea"/>
                <a:cs typeface="SimSun" charset="0"/>
                <a:sym typeface="Corbel" charset="0"/>
              </a:defRPr>
            </a:lvl2pPr>
            <a:lvl3pPr marL="6762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SimSun" charset="0"/>
                <a:sym typeface="Corbel" charset="0"/>
              </a:defRPr>
            </a:lvl3pPr>
            <a:lvl4pPr marL="9048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SimSun" charset="0"/>
                <a:sym typeface="Corbel" charset="0"/>
              </a:defRPr>
            </a:lvl4pPr>
            <a:lvl5pPr marL="1133475" indent="-153988" algn="l" rtl="0" eaLnBrk="0" fontAlgn="base" hangingPunct="0">
              <a:lnSpc>
                <a:spcPct val="90000"/>
              </a:lnSpc>
              <a:spcBef>
                <a:spcPts val="400"/>
              </a:spcBef>
              <a:spcAft>
                <a:spcPct val="0"/>
              </a:spcAft>
              <a:buFont typeface="Arial" charset="0"/>
              <a:buChar char="•"/>
              <a:defRPr sz="1600" kern="1200">
                <a:solidFill>
                  <a:schemeClr val="tx1"/>
                </a:solidFill>
                <a:latin typeface="+mn-lt"/>
                <a:ea typeface="+mn-ea"/>
                <a:cs typeface="SimSun" charset="0"/>
                <a:sym typeface="Corbe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Font typeface="Arial" charset="0"/>
              <a:buNone/>
            </a:pPr>
            <a:r>
              <a:rPr lang="en-US" altLang="zh-CN" sz="3600" b="1" i="1" kern="1200" dirty="0">
                <a:solidFill>
                  <a:srgbClr val="00B050"/>
                </a:solidFill>
                <a:latin typeface="Corbel" charset="0"/>
                <a:ea typeface="SimSun" charset="0"/>
              </a:rPr>
              <a:t>THANK YOU FOR YOUR ATTENTION</a:t>
            </a:r>
          </a:p>
          <a:p>
            <a:pPr marL="0" indent="0" algn="ctr" eaLnBrk="1" hangingPunct="1">
              <a:buFont typeface="Arial" charset="0"/>
              <a:buNone/>
            </a:pPr>
            <a:endParaRPr lang="en-US" altLang="zh-CN" sz="3200" b="1" kern="1200" dirty="0">
              <a:latin typeface="Corbel" charset="0"/>
              <a:ea typeface="SimSun" charset="0"/>
            </a:endParaRPr>
          </a:p>
          <a:p>
            <a:pPr marL="0" indent="0" algn="ctr" eaLnBrk="1" hangingPunct="1">
              <a:buFont typeface="Arial" charset="0"/>
              <a:buNone/>
            </a:pPr>
            <a:r>
              <a:rPr lang="en-US" altLang="zh-CN" sz="2400" b="1" i="1" kern="1200" dirty="0" err="1">
                <a:latin typeface="Corbel" charset="0"/>
                <a:ea typeface="SimSun" charset="0"/>
              </a:rPr>
              <a:t>sandro.liberatori@enama.it</a:t>
            </a:r>
            <a:endParaRPr lang="en-US" altLang="zh-CN" sz="2400" b="1" i="1" kern="1200" dirty="0">
              <a:latin typeface="Corbel" charset="0"/>
              <a:ea typeface="SimSun" charset="0"/>
            </a:endParaRPr>
          </a:p>
          <a:p>
            <a:pPr marL="0" indent="0" algn="ctr" eaLnBrk="1" hangingPunct="1">
              <a:buFont typeface="Arial" charset="0"/>
              <a:buNone/>
            </a:pPr>
            <a:endParaRPr lang="en-US" altLang="zh-CN" sz="2400" b="1" i="1" kern="1200" dirty="0">
              <a:latin typeface="Corbel" charset="0"/>
              <a:ea typeface="SimSun" charset="0"/>
            </a:endParaRPr>
          </a:p>
          <a:p>
            <a:pPr marL="0" indent="0" algn="ctr" eaLnBrk="1" hangingPunct="1">
              <a:buFont typeface="Arial" charset="0"/>
              <a:buNone/>
            </a:pPr>
            <a:endParaRPr lang="en-US" altLang="zh-CN" sz="2400" b="1" i="1" kern="1200" dirty="0">
              <a:latin typeface="Corbel" charset="0"/>
              <a:ea typeface="SimSun" charset="0"/>
            </a:endParaRPr>
          </a:p>
          <a:p>
            <a:pPr marL="0" indent="0" algn="ctr" eaLnBrk="1" hangingPunct="1">
              <a:buFont typeface="Arial" charset="0"/>
              <a:buNone/>
            </a:pPr>
            <a:r>
              <a:rPr lang="en-US" altLang="zh-CN" sz="2400" b="1" i="1" kern="1200" dirty="0" err="1">
                <a:latin typeface="Corbel" charset="0"/>
                <a:ea typeface="SimSun" charset="0"/>
              </a:rPr>
              <a:t>www.enama.it</a:t>
            </a:r>
            <a:endParaRPr lang="en-US" altLang="zh-CN" sz="2400" b="1" i="1" kern="1200" dirty="0">
              <a:latin typeface="Corbel" charset="0"/>
              <a:ea typeface="SimSun" charset="0"/>
            </a:endParaRPr>
          </a:p>
        </p:txBody>
      </p:sp>
      <p:pic>
        <p:nvPicPr>
          <p:cNvPr id="10" name="Immagin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5126" y="4378862"/>
            <a:ext cx="4943475" cy="1257300"/>
          </a:xfrm>
          <a:prstGeom prst="rect">
            <a:avLst/>
          </a:prstGeom>
          <a:solidFill>
            <a:srgbClr val="FFFFFF"/>
          </a:solidFill>
          <a:ln>
            <a:noFill/>
          </a:ln>
          <a:effectLst/>
          <a:extLs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412450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10" name="Rettangolo 5"/>
          <p:cNvSpPr>
            <a:spLocks noChangeArrowheads="1"/>
          </p:cNvSpPr>
          <p:nvPr/>
        </p:nvSpPr>
        <p:spPr bwMode="auto">
          <a:xfrm>
            <a:off x="677863" y="1152525"/>
            <a:ext cx="98679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buFont typeface="Arial" charset="0"/>
              <a:buNone/>
            </a:pPr>
            <a:r>
              <a:rPr lang="en-US" altLang="zh-CN" sz="2000" b="1" u="sng" dirty="0">
                <a:solidFill>
                  <a:srgbClr val="254061"/>
                </a:solidFill>
                <a:sym typeface="Corbel" charset="0"/>
              </a:rPr>
              <a:t>Machinery Certification:</a:t>
            </a:r>
          </a:p>
          <a:p>
            <a:pPr eaLnBrk="1" hangingPunct="1">
              <a:lnSpc>
                <a:spcPct val="90000"/>
              </a:lnSpc>
              <a:buFont typeface="Arial" charset="0"/>
              <a:buNone/>
            </a:pPr>
            <a:endParaRPr lang="en-US" altLang="zh-CN" dirty="0">
              <a:sym typeface="Corbel" charset="0"/>
            </a:endParaRPr>
          </a:p>
          <a:p>
            <a:pPr eaLnBrk="1" hangingPunct="1">
              <a:lnSpc>
                <a:spcPct val="90000"/>
              </a:lnSpc>
              <a:buFont typeface="Arial" charset="0"/>
              <a:buNone/>
            </a:pPr>
            <a:r>
              <a:rPr lang="en-US" altLang="zh-CN" sz="1600" dirty="0">
                <a:sym typeface="Corbel" charset="0"/>
              </a:rPr>
              <a:t>ENAMA Certification of performances and </a:t>
            </a:r>
          </a:p>
          <a:p>
            <a:pPr eaLnBrk="1" hangingPunct="1">
              <a:lnSpc>
                <a:spcPct val="90000"/>
              </a:lnSpc>
              <a:buFont typeface="Arial" charset="0"/>
              <a:buNone/>
            </a:pPr>
            <a:r>
              <a:rPr lang="en-US" altLang="zh-CN" sz="1600" dirty="0">
                <a:sym typeface="Corbel" charset="0"/>
              </a:rPr>
              <a:t>safety of agricultural machines	</a:t>
            </a:r>
          </a:p>
          <a:p>
            <a:pPr eaLnBrk="1" hangingPunct="1">
              <a:lnSpc>
                <a:spcPct val="90000"/>
              </a:lnSpc>
              <a:buFont typeface="Arial" charset="0"/>
              <a:buNone/>
            </a:pPr>
            <a:endParaRPr lang="en-US" altLang="zh-CN" sz="1600" dirty="0">
              <a:solidFill>
                <a:srgbClr val="FF0000"/>
              </a:solidFill>
              <a:sym typeface="Corbel" charset="0"/>
            </a:endParaRPr>
          </a:p>
          <a:p>
            <a:pPr eaLnBrk="1" hangingPunct="1">
              <a:lnSpc>
                <a:spcPct val="90000"/>
              </a:lnSpc>
              <a:buFont typeface="Arial" charset="0"/>
              <a:buNone/>
            </a:pPr>
            <a:r>
              <a:rPr lang="en-US" altLang="zh-CN" sz="1600" dirty="0">
                <a:sym typeface="Corbel" charset="0"/>
              </a:rPr>
              <a:t>VS ENAMA Certification of safety of agricultural machines</a:t>
            </a:r>
          </a:p>
          <a:p>
            <a:pPr eaLnBrk="1" hangingPunct="1">
              <a:lnSpc>
                <a:spcPct val="90000"/>
              </a:lnSpc>
              <a:buFont typeface="Arial" charset="0"/>
              <a:buNone/>
            </a:pPr>
            <a:endParaRPr lang="en-US" altLang="zh-CN" sz="1600" dirty="0">
              <a:solidFill>
                <a:srgbClr val="FF0000"/>
              </a:solidFill>
              <a:sym typeface="Corbel" charset="0"/>
            </a:endParaRPr>
          </a:p>
          <a:p>
            <a:pPr eaLnBrk="1" hangingPunct="1">
              <a:lnSpc>
                <a:spcPct val="90000"/>
              </a:lnSpc>
              <a:buFont typeface="Arial" charset="0"/>
              <a:buNone/>
            </a:pPr>
            <a:r>
              <a:rPr lang="en-US" altLang="zh-CN" sz="1600" dirty="0">
                <a:sym typeface="Corbel" charset="0"/>
              </a:rPr>
              <a:t>ENAMA Certification of components of </a:t>
            </a:r>
          </a:p>
          <a:p>
            <a:pPr eaLnBrk="1" hangingPunct="1">
              <a:lnSpc>
                <a:spcPct val="90000"/>
              </a:lnSpc>
              <a:buFont typeface="Arial" charset="0"/>
              <a:buNone/>
            </a:pPr>
            <a:r>
              <a:rPr lang="en-US" altLang="zh-CN" sz="1600" dirty="0">
                <a:sym typeface="Corbel" charset="0"/>
              </a:rPr>
              <a:t>agricultural machines		</a:t>
            </a:r>
            <a:endParaRPr lang="en-US" altLang="zh-CN" sz="1600" dirty="0">
              <a:solidFill>
                <a:srgbClr val="FF0000"/>
              </a:solidFill>
              <a:sym typeface="Corbel" charset="0"/>
            </a:endParaRPr>
          </a:p>
          <a:p>
            <a:pPr eaLnBrk="1" hangingPunct="1">
              <a:lnSpc>
                <a:spcPct val="90000"/>
              </a:lnSpc>
              <a:buFont typeface="Arial" charset="0"/>
              <a:buNone/>
            </a:pPr>
            <a:r>
              <a:rPr lang="en-US" altLang="zh-CN" sz="1600" dirty="0">
                <a:sym typeface="Corbel" charset="0"/>
              </a:rPr>
              <a:t> </a:t>
            </a:r>
          </a:p>
          <a:p>
            <a:pPr eaLnBrk="1" hangingPunct="1">
              <a:lnSpc>
                <a:spcPct val="90000"/>
              </a:lnSpc>
              <a:buFont typeface="Arial" charset="0"/>
              <a:buNone/>
            </a:pPr>
            <a:r>
              <a:rPr lang="en-US" altLang="zh-CN" sz="1600" dirty="0">
                <a:sym typeface="Corbel" charset="0"/>
              </a:rPr>
              <a:t>ENAMA/AEF Certification of ISOBUS Technologies</a:t>
            </a:r>
          </a:p>
        </p:txBody>
      </p:sp>
      <p:pic>
        <p:nvPicPr>
          <p:cNvPr id="11" name="Immagine 10" descr="adesivo certificata Enama.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1551" y="883632"/>
            <a:ext cx="14541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descr="adesivo certificata V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1143" y="1682225"/>
            <a:ext cx="14541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43962" y="3383461"/>
            <a:ext cx="15367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6" descr="adesivo certificato comp.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01962" y="2523289"/>
            <a:ext cx="145415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tangolo 6"/>
          <p:cNvSpPr>
            <a:spLocks noChangeArrowheads="1"/>
          </p:cNvSpPr>
          <p:nvPr/>
        </p:nvSpPr>
        <p:spPr bwMode="auto">
          <a:xfrm>
            <a:off x="552995" y="3751800"/>
            <a:ext cx="10240962" cy="295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buFont typeface="Arial" charset="0"/>
              <a:buNone/>
            </a:pPr>
            <a:endParaRPr lang="en-US" altLang="zh-CN" sz="2000" b="1" u="sng" dirty="0">
              <a:solidFill>
                <a:srgbClr val="254061"/>
              </a:solidFill>
              <a:sym typeface="Corbel" charset="0"/>
            </a:endParaRPr>
          </a:p>
          <a:p>
            <a:pPr algn="just" eaLnBrk="1" hangingPunct="1">
              <a:lnSpc>
                <a:spcPct val="90000"/>
              </a:lnSpc>
              <a:buFont typeface="Arial" charset="0"/>
              <a:buNone/>
            </a:pPr>
            <a:r>
              <a:rPr lang="en-US" altLang="zh-CN" b="1" u="sng" dirty="0" err="1">
                <a:solidFill>
                  <a:srgbClr val="254061"/>
                </a:solidFill>
                <a:sym typeface="Corbel" charset="0"/>
              </a:rPr>
              <a:t>Agroenergy</a:t>
            </a:r>
            <a:r>
              <a:rPr lang="en-US" altLang="zh-CN" b="1" u="sng" dirty="0">
                <a:solidFill>
                  <a:srgbClr val="254061"/>
                </a:solidFill>
                <a:sym typeface="Corbel" charset="0"/>
              </a:rPr>
              <a:t> Certification</a:t>
            </a:r>
          </a:p>
          <a:p>
            <a:pPr eaLnBrk="1" hangingPunct="1">
              <a:lnSpc>
                <a:spcPct val="90000"/>
              </a:lnSpc>
              <a:buFont typeface="Arial" charset="0"/>
              <a:buNone/>
            </a:pPr>
            <a:endParaRPr lang="en-US" altLang="zh-CN" b="1" dirty="0">
              <a:sym typeface="Corbel" charset="0"/>
            </a:endParaRPr>
          </a:p>
          <a:p>
            <a:pPr eaLnBrk="1" hangingPunct="1">
              <a:lnSpc>
                <a:spcPct val="90000"/>
              </a:lnSpc>
              <a:buFont typeface="Arial" charset="0"/>
              <a:buNone/>
            </a:pPr>
            <a:r>
              <a:rPr lang="en-US" altLang="zh-CN" sz="1600" b="1" i="1" dirty="0" err="1">
                <a:sym typeface="Corbel" charset="0"/>
              </a:rPr>
              <a:t>ENplus</a:t>
            </a:r>
            <a:r>
              <a:rPr lang="en-US" altLang="zh-CN" sz="1600" b="1" dirty="0">
                <a:sym typeface="Corbel" charset="0"/>
              </a:rPr>
              <a:t> </a:t>
            </a:r>
            <a:r>
              <a:rPr lang="en-US" altLang="zh-CN" sz="1600" dirty="0">
                <a:sym typeface="Corbel" charset="0"/>
              </a:rPr>
              <a:t>Pellet Certification</a:t>
            </a:r>
          </a:p>
          <a:p>
            <a:pPr eaLnBrk="1" hangingPunct="1">
              <a:lnSpc>
                <a:spcPct val="90000"/>
              </a:lnSpc>
              <a:buFont typeface="Arial" charset="0"/>
              <a:buNone/>
            </a:pPr>
            <a:endParaRPr lang="en-US" altLang="zh-CN" sz="1600" dirty="0">
              <a:sym typeface="Corbel" charset="0"/>
            </a:endParaRPr>
          </a:p>
          <a:p>
            <a:pPr eaLnBrk="1" hangingPunct="1">
              <a:lnSpc>
                <a:spcPct val="90000"/>
              </a:lnSpc>
              <a:buFont typeface="Arial" charset="0"/>
              <a:buNone/>
            </a:pPr>
            <a:r>
              <a:rPr lang="en-US" altLang="zh-CN" sz="1600" dirty="0">
                <a:sym typeface="Corbel" charset="0"/>
              </a:rPr>
              <a:t>Agroforestry solid biofuel Certification</a:t>
            </a:r>
          </a:p>
          <a:p>
            <a:pPr eaLnBrk="1" hangingPunct="1">
              <a:lnSpc>
                <a:spcPct val="90000"/>
              </a:lnSpc>
              <a:buFont typeface="Arial" charset="0"/>
              <a:buNone/>
            </a:pPr>
            <a:r>
              <a:rPr lang="en-US" altLang="zh-CN" sz="1600" dirty="0">
                <a:sym typeface="Corbel" charset="0"/>
              </a:rPr>
              <a:t>(together with </a:t>
            </a:r>
            <a:r>
              <a:rPr lang="en-US" altLang="zh-CN" sz="1600" dirty="0" smtClean="0">
                <a:sym typeface="Corbel" charset="0"/>
              </a:rPr>
              <a:t>CIB)</a:t>
            </a:r>
          </a:p>
          <a:p>
            <a:pPr eaLnBrk="1" hangingPunct="1">
              <a:lnSpc>
                <a:spcPct val="90000"/>
              </a:lnSpc>
              <a:buFont typeface="Arial" charset="0"/>
              <a:buNone/>
            </a:pPr>
            <a:endParaRPr lang="en-US" altLang="zh-CN" sz="1600" dirty="0">
              <a:sym typeface="Corbel" charset="0"/>
            </a:endParaRPr>
          </a:p>
          <a:p>
            <a:pPr eaLnBrk="1" hangingPunct="1">
              <a:lnSpc>
                <a:spcPct val="90000"/>
              </a:lnSpc>
              <a:buFont typeface="Arial" charset="0"/>
              <a:buNone/>
            </a:pPr>
            <a:r>
              <a:rPr lang="en-US" altLang="zh-CN" sz="1600" dirty="0" smtClean="0">
                <a:sym typeface="Corbel" charset="0"/>
              </a:rPr>
              <a:t>Biogas Plant Certification</a:t>
            </a:r>
            <a:r>
              <a:rPr lang="en-US" altLang="zh-CN" sz="1600" dirty="0">
                <a:sym typeface="Corbel" charset="0"/>
              </a:rPr>
              <a:t>				</a:t>
            </a:r>
            <a:endParaRPr lang="en-US" altLang="zh-CN" sz="1600" dirty="0">
              <a:solidFill>
                <a:srgbClr val="FF0000"/>
              </a:solidFill>
              <a:sym typeface="Corbel" charset="0"/>
            </a:endParaRPr>
          </a:p>
          <a:p>
            <a:pPr eaLnBrk="1" hangingPunct="1">
              <a:lnSpc>
                <a:spcPct val="90000"/>
              </a:lnSpc>
              <a:buFont typeface="Arial" charset="0"/>
              <a:buNone/>
            </a:pPr>
            <a:r>
              <a:rPr lang="en-US" altLang="zh-CN" sz="1600" dirty="0">
                <a:solidFill>
                  <a:srgbClr val="FF0000"/>
                </a:solidFill>
                <a:sym typeface="Corbel" charset="0"/>
              </a:rPr>
              <a:t>									</a:t>
            </a:r>
            <a:r>
              <a:rPr lang="en-US" altLang="zh-CN" dirty="0">
                <a:solidFill>
                  <a:srgbClr val="FF0000"/>
                </a:solidFill>
                <a:sym typeface="Corbel" charset="0"/>
              </a:rPr>
              <a:t>				</a:t>
            </a:r>
          </a:p>
          <a:p>
            <a:pPr eaLnBrk="1" hangingPunct="1">
              <a:lnSpc>
                <a:spcPct val="90000"/>
              </a:lnSpc>
              <a:buFont typeface="Arial" charset="0"/>
              <a:buNone/>
            </a:pPr>
            <a:r>
              <a:rPr lang="en-US" altLang="zh-CN" dirty="0">
                <a:sym typeface="Corbel" charset="0"/>
              </a:rPr>
              <a:t> </a:t>
            </a:r>
          </a:p>
        </p:txBody>
      </p:sp>
      <p:pic>
        <p:nvPicPr>
          <p:cNvPr id="19" name="Bild 2" descr="DEPI_Schild_ENplus_600mm_"/>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72638" y="4227549"/>
            <a:ext cx="11588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88004" y="4962550"/>
            <a:ext cx="932495" cy="6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descr="eadhibbg.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01091" y="5249356"/>
            <a:ext cx="947716" cy="866813"/>
          </a:xfrm>
          <a:prstGeom prst="rect">
            <a:avLst/>
          </a:prstGeom>
        </p:spPr>
      </p:pic>
    </p:spTree>
    <p:extLst>
      <p:ext uri="{BB962C8B-B14F-4D97-AF65-F5344CB8AC3E}">
        <p14:creationId xmlns:p14="http://schemas.microsoft.com/office/powerpoint/2010/main" val="27412450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9" name="Titolo 1"/>
          <p:cNvSpPr>
            <a:spLocks noGrp="1" noChangeArrowheads="1"/>
          </p:cNvSpPr>
          <p:nvPr/>
        </p:nvSpPr>
        <p:spPr bwMode="auto">
          <a:xfrm>
            <a:off x="0" y="541352"/>
            <a:ext cx="8514883"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dirty="0" smtClean="0">
                <a:latin typeface="Corbel" charset="0"/>
                <a:ea typeface="SimSun" charset="0"/>
              </a:rPr>
              <a:t>Certification as a tool for dealers</a:t>
            </a:r>
            <a:endParaRPr lang="en-US" altLang="zh-CN" kern="1200" dirty="0" smtClean="0">
              <a:latin typeface="Corbel" charset="0"/>
              <a:ea typeface="SimSun" charset="0"/>
            </a:endParaRPr>
          </a:p>
        </p:txBody>
      </p:sp>
      <p:sp>
        <p:nvSpPr>
          <p:cNvPr id="10" name="Text Box 4"/>
          <p:cNvSpPr txBox="1">
            <a:spLocks noChangeArrowheads="1"/>
          </p:cNvSpPr>
          <p:nvPr/>
        </p:nvSpPr>
        <p:spPr bwMode="auto">
          <a:xfrm>
            <a:off x="197447" y="1387010"/>
            <a:ext cx="3810169" cy="587340"/>
          </a:xfrm>
          <a:prstGeom prst="rect">
            <a:avLst/>
          </a:prstGeom>
          <a:noFill/>
          <a:ln w="9525" cmpd="sng">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lIns="90170" tIns="46990" rIns="90170" bIns="46990">
            <a:spAutoFit/>
          </a:bodyPr>
          <a:lstStyle/>
          <a:p>
            <a:pPr eaLnBrk="1" hangingPunct="1">
              <a:buFont typeface="Arial" panose="020B0604020202020204" pitchFamily="34" charset="0"/>
              <a:buNone/>
              <a:defRPr/>
            </a:pPr>
            <a:r>
              <a:rPr lang="it-IT" altLang="en-US" sz="3200" b="1" i="1" kern="1200" smtClean="0">
                <a:solidFill>
                  <a:srgbClr val="007434"/>
                </a:solidFill>
                <a:effectLst>
                  <a:outerShdw blurRad="38100" dist="38100" dir="2700000" algn="tl">
                    <a:srgbClr val="C0C0C0"/>
                  </a:outerShdw>
                </a:effectLst>
                <a:cs typeface="+mn-cs"/>
              </a:rPr>
              <a:t>ENAMA Certification</a:t>
            </a:r>
            <a:endParaRPr lang="en-US" altLang="en-US" sz="3200" b="1" i="1" kern="1200" smtClean="0">
              <a:solidFill>
                <a:srgbClr val="007434"/>
              </a:solidFill>
              <a:effectLst>
                <a:outerShdw blurRad="38100" dist="38100" dir="2700000" algn="tl">
                  <a:srgbClr val="C0C0C0"/>
                </a:outerShdw>
              </a:effectLst>
              <a:cs typeface="+mn-cs"/>
            </a:endParaRPr>
          </a:p>
        </p:txBody>
      </p:sp>
      <p:pic>
        <p:nvPicPr>
          <p:cNvPr id="11" name="Picture 9" descr="pannell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928" y="2098625"/>
            <a:ext cx="2071687"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bioga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4388" y="4812900"/>
            <a:ext cx="2074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p:cNvPicPr>
            <a:picLocks noChangeAspect="1"/>
          </p:cNvPicPr>
          <p:nvPr/>
        </p:nvPicPr>
        <p:blipFill>
          <a:blip r:embed="rId12"/>
          <a:stretch>
            <a:fillRect/>
          </a:stretch>
        </p:blipFill>
        <p:spPr>
          <a:xfrm>
            <a:off x="509952" y="3352222"/>
            <a:ext cx="2040349" cy="1165990"/>
          </a:xfrm>
          <a:prstGeom prst="rect">
            <a:avLst/>
          </a:prstGeom>
        </p:spPr>
      </p:pic>
      <p:sp>
        <p:nvSpPr>
          <p:cNvPr id="17" name="Text Box 5"/>
          <p:cNvSpPr txBox="1">
            <a:spLocks noChangeArrowheads="1"/>
          </p:cNvSpPr>
          <p:nvPr/>
        </p:nvSpPr>
        <p:spPr bwMode="auto">
          <a:xfrm>
            <a:off x="6636244" y="1235007"/>
            <a:ext cx="3565525" cy="110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a:buFont typeface="Arial" charset="0"/>
              <a:defRPr>
                <a:solidFill>
                  <a:schemeClr val="tx1"/>
                </a:solidFill>
                <a:latin typeface="Arial" charset="0"/>
                <a:ea typeface="SimSun" charset="0"/>
                <a:cs typeface="SimSun" charset="0"/>
              </a:defRPr>
            </a:lvl1pPr>
            <a:lvl2pPr marL="742950" indent="-285750">
              <a:buFont typeface="Arial" charset="0"/>
              <a:defRPr>
                <a:solidFill>
                  <a:schemeClr val="tx1"/>
                </a:solidFill>
                <a:latin typeface="Arial" charset="0"/>
                <a:ea typeface="SimSun" charset="0"/>
                <a:cs typeface="SimSun" charset="0"/>
              </a:defRPr>
            </a:lvl2pPr>
            <a:lvl3pPr marL="1143000" indent="-228600">
              <a:buFont typeface="Arial" charset="0"/>
              <a:defRPr>
                <a:solidFill>
                  <a:schemeClr val="tx1"/>
                </a:solidFill>
                <a:latin typeface="Arial" charset="0"/>
                <a:ea typeface="SimSun" charset="0"/>
                <a:cs typeface="SimSun" charset="0"/>
              </a:defRPr>
            </a:lvl3pPr>
            <a:lvl4pPr marL="1600200" indent="-228600">
              <a:buFont typeface="Arial" charset="0"/>
              <a:defRPr>
                <a:solidFill>
                  <a:schemeClr val="tx1"/>
                </a:solidFill>
                <a:latin typeface="Arial" charset="0"/>
                <a:ea typeface="SimSun" charset="0"/>
                <a:cs typeface="SimSun" charset="0"/>
              </a:defRPr>
            </a:lvl4pPr>
            <a:lvl5pPr marL="2057400" indent="-228600">
              <a:buFont typeface="Arial" charset="0"/>
              <a:defRPr>
                <a:solidFill>
                  <a:schemeClr val="tx1"/>
                </a:solidFill>
                <a:latin typeface="Arial" charset="0"/>
                <a:ea typeface="SimSun" charset="0"/>
                <a:cs typeface="SimSun" charset="0"/>
              </a:defRPr>
            </a:lvl5pPr>
            <a:lvl6pPr marL="25146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6pPr>
            <a:lvl7pPr marL="29718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7pPr>
            <a:lvl8pPr marL="34290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8pPr>
            <a:lvl9pPr marL="38862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9pPr>
          </a:lstStyle>
          <a:p>
            <a:pPr eaLnBrk="1" hangingPunct="1">
              <a:lnSpc>
                <a:spcPct val="150000"/>
              </a:lnSpc>
            </a:pPr>
            <a:r>
              <a:rPr lang="it-IT" sz="2200" b="1" i="1"/>
              <a:t>VALIDATION OF TECHNOLOGIES</a:t>
            </a:r>
            <a:endParaRPr lang="en-US" sz="2200" b="1" i="1"/>
          </a:p>
        </p:txBody>
      </p:sp>
      <p:sp>
        <p:nvSpPr>
          <p:cNvPr id="18" name="Text Box 14"/>
          <p:cNvSpPr txBox="1">
            <a:spLocks noChangeArrowheads="1"/>
          </p:cNvSpPr>
          <p:nvPr/>
        </p:nvSpPr>
        <p:spPr bwMode="auto">
          <a:xfrm>
            <a:off x="5096216" y="1578758"/>
            <a:ext cx="431800" cy="377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170" tIns="46990" rIns="90170" bIns="46990">
            <a:spAutoFit/>
          </a:bodyPr>
          <a:lstStyle>
            <a:lvl1pPr>
              <a:buFont typeface="Arial" charset="0"/>
              <a:defRPr>
                <a:solidFill>
                  <a:schemeClr val="tx1"/>
                </a:solidFill>
                <a:latin typeface="Arial" charset="0"/>
                <a:ea typeface="SimSun" charset="0"/>
                <a:cs typeface="SimSun" charset="0"/>
              </a:defRPr>
            </a:lvl1pPr>
            <a:lvl2pPr marL="742950" indent="-285750">
              <a:buFont typeface="Arial" charset="0"/>
              <a:defRPr>
                <a:solidFill>
                  <a:schemeClr val="tx1"/>
                </a:solidFill>
                <a:latin typeface="Arial" charset="0"/>
                <a:ea typeface="SimSun" charset="0"/>
                <a:cs typeface="SimSun" charset="0"/>
              </a:defRPr>
            </a:lvl2pPr>
            <a:lvl3pPr marL="1143000" indent="-228600">
              <a:buFont typeface="Arial" charset="0"/>
              <a:defRPr>
                <a:solidFill>
                  <a:schemeClr val="tx1"/>
                </a:solidFill>
                <a:latin typeface="Arial" charset="0"/>
                <a:ea typeface="SimSun" charset="0"/>
                <a:cs typeface="SimSun" charset="0"/>
              </a:defRPr>
            </a:lvl3pPr>
            <a:lvl4pPr marL="1600200" indent="-228600">
              <a:buFont typeface="Arial" charset="0"/>
              <a:defRPr>
                <a:solidFill>
                  <a:schemeClr val="tx1"/>
                </a:solidFill>
                <a:latin typeface="Arial" charset="0"/>
                <a:ea typeface="SimSun" charset="0"/>
                <a:cs typeface="SimSun" charset="0"/>
              </a:defRPr>
            </a:lvl4pPr>
            <a:lvl5pPr marL="2057400" indent="-228600">
              <a:buFont typeface="Arial" charset="0"/>
              <a:defRPr>
                <a:solidFill>
                  <a:schemeClr val="tx1"/>
                </a:solidFill>
                <a:latin typeface="Arial" charset="0"/>
                <a:ea typeface="SimSun" charset="0"/>
                <a:cs typeface="SimSun" charset="0"/>
              </a:defRPr>
            </a:lvl5pPr>
            <a:lvl6pPr marL="25146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6pPr>
            <a:lvl7pPr marL="29718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7pPr>
            <a:lvl8pPr marL="34290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8pPr>
            <a:lvl9pPr marL="3886200" indent="-228600" eaLnBrk="0" fontAlgn="base" hangingPunct="0">
              <a:spcBef>
                <a:spcPct val="0"/>
              </a:spcBef>
              <a:spcAft>
                <a:spcPct val="0"/>
              </a:spcAft>
              <a:buFont typeface="Arial" charset="0"/>
              <a:defRPr>
                <a:solidFill>
                  <a:schemeClr val="tx1"/>
                </a:solidFill>
                <a:latin typeface="Arial" charset="0"/>
                <a:ea typeface="SimSun" charset="0"/>
                <a:cs typeface="SimSun" charset="0"/>
              </a:defRPr>
            </a:lvl9pPr>
          </a:lstStyle>
          <a:p>
            <a:pPr eaLnBrk="1" hangingPunct="1"/>
            <a:r>
              <a:rPr lang="it-IT" b="1">
                <a:solidFill>
                  <a:srgbClr val="007434"/>
                </a:solidFill>
              </a:rPr>
              <a:t>=</a:t>
            </a:r>
          </a:p>
        </p:txBody>
      </p:sp>
      <p:sp>
        <p:nvSpPr>
          <p:cNvPr id="19" name="Text Box 6"/>
          <p:cNvSpPr txBox="1">
            <a:spLocks noChangeArrowheads="1"/>
          </p:cNvSpPr>
          <p:nvPr/>
        </p:nvSpPr>
        <p:spPr bwMode="auto">
          <a:xfrm>
            <a:off x="6444073" y="2763646"/>
            <a:ext cx="5619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buFont typeface="Wingdings" charset="0"/>
              <a:buChar char="ü"/>
            </a:pPr>
            <a:r>
              <a:rPr lang="it-IT" b="1" i="1" kern="1200" dirty="0"/>
              <a:t>Best </a:t>
            </a:r>
            <a:r>
              <a:rPr lang="it-IT" b="1" i="1" kern="1200" dirty="0" err="1"/>
              <a:t>investment</a:t>
            </a:r>
            <a:r>
              <a:rPr lang="it-IT" b="1" i="1" kern="1200" dirty="0"/>
              <a:t> for </a:t>
            </a:r>
            <a:r>
              <a:rPr lang="it-IT" b="1" i="1" kern="1200" dirty="0" err="1"/>
              <a:t>Governments</a:t>
            </a:r>
            <a:r>
              <a:rPr lang="it-IT" b="1" i="1" kern="1200" dirty="0"/>
              <a:t> </a:t>
            </a:r>
            <a:endParaRPr lang="en-US" b="1" i="1" kern="1200" dirty="0"/>
          </a:p>
        </p:txBody>
      </p:sp>
      <p:sp>
        <p:nvSpPr>
          <p:cNvPr id="20" name="Text Box 7"/>
          <p:cNvSpPr txBox="1">
            <a:spLocks noChangeArrowheads="1"/>
          </p:cNvSpPr>
          <p:nvPr/>
        </p:nvSpPr>
        <p:spPr bwMode="auto">
          <a:xfrm>
            <a:off x="6510073" y="3439541"/>
            <a:ext cx="42386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buSzPct val="100000"/>
              <a:buFont typeface="Wingdings" charset="0"/>
              <a:buChar char="ü"/>
            </a:pPr>
            <a:r>
              <a:rPr lang="it-IT" b="1" i="1" kern="1200" dirty="0" err="1"/>
              <a:t>Guarantee</a:t>
            </a:r>
            <a:r>
              <a:rPr lang="it-IT" b="1" i="1" kern="1200" dirty="0"/>
              <a:t> for </a:t>
            </a:r>
            <a:r>
              <a:rPr lang="it-IT" b="1" i="1" kern="1200" dirty="0" err="1" smtClean="0"/>
              <a:t>farmers</a:t>
            </a:r>
            <a:r>
              <a:rPr lang="it-IT" b="1" i="1" kern="1200" dirty="0" smtClean="0"/>
              <a:t> and dealers</a:t>
            </a:r>
            <a:endParaRPr lang="it-IT" b="1" i="1" kern="1200" dirty="0"/>
          </a:p>
        </p:txBody>
      </p:sp>
      <p:sp>
        <p:nvSpPr>
          <p:cNvPr id="21" name="Text Box 8"/>
          <p:cNvSpPr txBox="1">
            <a:spLocks noChangeArrowheads="1"/>
          </p:cNvSpPr>
          <p:nvPr/>
        </p:nvSpPr>
        <p:spPr bwMode="auto">
          <a:xfrm>
            <a:off x="6513268" y="4137848"/>
            <a:ext cx="51482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buSzPct val="100000"/>
              <a:buFont typeface="Wingdings" charset="0"/>
              <a:buChar char="ü"/>
            </a:pPr>
            <a:r>
              <a:rPr lang="it-IT" b="1" i="1" kern="1200" dirty="0" err="1"/>
              <a:t>Added</a:t>
            </a:r>
            <a:r>
              <a:rPr lang="it-IT" b="1" i="1" kern="1200" dirty="0"/>
              <a:t> </a:t>
            </a:r>
            <a:r>
              <a:rPr lang="it-IT" b="1" i="1" kern="1200" dirty="0" err="1"/>
              <a:t>value</a:t>
            </a:r>
            <a:r>
              <a:rPr lang="it-IT" b="1" i="1" kern="1200" dirty="0"/>
              <a:t> for </a:t>
            </a:r>
            <a:r>
              <a:rPr lang="it-IT" b="1" i="1" kern="1200" dirty="0" err="1"/>
              <a:t>manufacturers</a:t>
            </a:r>
            <a:endParaRPr lang="it-IT" b="1" i="1" kern="1200" dirty="0"/>
          </a:p>
        </p:txBody>
      </p:sp>
      <p:sp>
        <p:nvSpPr>
          <p:cNvPr id="23" name="Text Box 7"/>
          <p:cNvSpPr txBox="1">
            <a:spLocks noChangeArrowheads="1"/>
          </p:cNvSpPr>
          <p:nvPr/>
        </p:nvSpPr>
        <p:spPr bwMode="auto">
          <a:xfrm>
            <a:off x="6568788" y="4903680"/>
            <a:ext cx="4238625"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eaLnBrk="1" hangingPunct="1">
              <a:buSzPct val="100000"/>
              <a:buFont typeface="Wingdings" charset="0"/>
              <a:buChar char="ü"/>
            </a:pPr>
            <a:r>
              <a:rPr lang="it-IT" sz="2000" b="1" i="1" dirty="0" smtClean="0"/>
              <a:t>BENEFITS FOR DEALERS</a:t>
            </a:r>
            <a:endParaRPr lang="it-IT" sz="2000" b="1" i="1" kern="1200" dirty="0"/>
          </a:p>
        </p:txBody>
      </p:sp>
      <p:pic>
        <p:nvPicPr>
          <p:cNvPr id="3" name="Immagine 2"/>
          <p:cNvPicPr>
            <a:picLocks noChangeAspect="1"/>
          </p:cNvPicPr>
          <p:nvPr/>
        </p:nvPicPr>
        <p:blipFill>
          <a:blip r:embed="rId13"/>
          <a:stretch>
            <a:fillRect/>
          </a:stretch>
        </p:blipFill>
        <p:spPr>
          <a:xfrm>
            <a:off x="2666242" y="3305617"/>
            <a:ext cx="1841026" cy="1291466"/>
          </a:xfrm>
          <a:prstGeom prst="rect">
            <a:avLst/>
          </a:prstGeom>
        </p:spPr>
      </p:pic>
    </p:spTree>
    <p:extLst>
      <p:ext uri="{BB962C8B-B14F-4D97-AF65-F5344CB8AC3E}">
        <p14:creationId xmlns:p14="http://schemas.microsoft.com/office/powerpoint/2010/main" val="27412450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11" name="Titolo 1"/>
          <p:cNvSpPr txBox="1">
            <a:spLocks noChangeArrowheads="1"/>
          </p:cNvSpPr>
          <p:nvPr/>
        </p:nvSpPr>
        <p:spPr>
          <a:xfrm>
            <a:off x="0" y="90988"/>
            <a:ext cx="9371012" cy="11811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err="1" smtClean="0">
                <a:solidFill>
                  <a:srgbClr val="3366FF"/>
                </a:solidFill>
                <a:latin typeface="Corbel" charset="0"/>
                <a:ea typeface="SimSun" charset="0"/>
              </a:rPr>
              <a:t>Agroenergy</a:t>
            </a:r>
            <a:r>
              <a:rPr lang="en-US" altLang="zh-CN" sz="2400" dirty="0" smtClean="0">
                <a:solidFill>
                  <a:srgbClr val="3366FF"/>
                </a:solidFill>
                <a:latin typeface="Corbel" charset="0"/>
                <a:ea typeface="SimSun" charset="0"/>
              </a:rPr>
              <a:t> production lines</a:t>
            </a:r>
            <a:endParaRPr lang="en-US" altLang="zh-CN" sz="2400" dirty="0">
              <a:solidFill>
                <a:srgbClr val="3366FF"/>
              </a:solidFill>
              <a:latin typeface="Corbel" charset="0"/>
              <a:ea typeface="SimSun" charset="0"/>
            </a:endParaRPr>
          </a:p>
        </p:txBody>
      </p:sp>
      <p:sp>
        <p:nvSpPr>
          <p:cNvPr id="15" name="CasellaDiTesto 7"/>
          <p:cNvSpPr>
            <a:spLocks noChangeArrowheads="1"/>
          </p:cNvSpPr>
          <p:nvPr/>
        </p:nvSpPr>
        <p:spPr bwMode="auto">
          <a:xfrm>
            <a:off x="942975" y="5337175"/>
            <a:ext cx="1706563" cy="523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Sunflower, rape, soy, oil palm, etc.</a:t>
            </a:r>
            <a:endParaRPr lang="en-US" sz="1400">
              <a:solidFill>
                <a:srgbClr val="4D3E2F"/>
              </a:solidFill>
              <a:latin typeface="Corbel" charset="0"/>
              <a:sym typeface="Corbel" charset="0"/>
            </a:endParaRPr>
          </a:p>
        </p:txBody>
      </p:sp>
      <p:sp>
        <p:nvSpPr>
          <p:cNvPr id="16" name="CasellaDiTesto 8"/>
          <p:cNvSpPr>
            <a:spLocks noChangeArrowheads="1"/>
          </p:cNvSpPr>
          <p:nvPr/>
        </p:nvSpPr>
        <p:spPr bwMode="auto">
          <a:xfrm>
            <a:off x="947738" y="1425575"/>
            <a:ext cx="1701800" cy="13858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Annual crops, poliennal crops, short rotation forestry, </a:t>
            </a:r>
            <a:r>
              <a:rPr lang="en-US" sz="1400" b="1">
                <a:solidFill>
                  <a:srgbClr val="4D3E2F"/>
                </a:solidFill>
                <a:latin typeface="Corbel" charset="0"/>
                <a:ea typeface="MS Gothic" charset="0"/>
                <a:cs typeface="MS Gothic" charset="0"/>
                <a:sym typeface="MS Gothic" charset="0"/>
              </a:rPr>
              <a:t>fruit and vegetable pruning</a:t>
            </a:r>
            <a:r>
              <a:rPr lang="en-US" sz="1400">
                <a:solidFill>
                  <a:srgbClr val="4D3E2F"/>
                </a:solidFill>
                <a:latin typeface="Corbel" charset="0"/>
                <a:ea typeface="MS Gothic" charset="0"/>
                <a:cs typeface="MS Gothic" charset="0"/>
                <a:sym typeface="MS Gothic" charset="0"/>
              </a:rPr>
              <a:t>, twigs, etc.</a:t>
            </a:r>
            <a:endParaRPr lang="en-US" sz="1400">
              <a:solidFill>
                <a:srgbClr val="4D3E2F"/>
              </a:solidFill>
              <a:latin typeface="Corbel" charset="0"/>
              <a:sym typeface="Corbel" charset="0"/>
            </a:endParaRPr>
          </a:p>
        </p:txBody>
      </p:sp>
      <p:sp>
        <p:nvSpPr>
          <p:cNvPr id="17" name="CasellaDiTesto 9"/>
          <p:cNvSpPr>
            <a:spLocks noChangeArrowheads="1"/>
          </p:cNvSpPr>
          <p:nvPr/>
        </p:nvSpPr>
        <p:spPr bwMode="auto">
          <a:xfrm>
            <a:off x="958850" y="2919413"/>
            <a:ext cx="1674813" cy="22463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Corn, oat grass, </a:t>
            </a:r>
          </a:p>
          <a:p>
            <a:pPr eaLnBrk="1" hangingPunct="1">
              <a:buFont typeface="Arial" charset="0"/>
              <a:buNone/>
            </a:pPr>
            <a:r>
              <a:rPr lang="en-US" sz="1400">
                <a:solidFill>
                  <a:srgbClr val="4D3E2F"/>
                </a:solidFill>
                <a:latin typeface="Corbel" charset="0"/>
                <a:ea typeface="MS Gothic" charset="0"/>
                <a:cs typeface="MS Gothic" charset="0"/>
                <a:sym typeface="MS Gothic" charset="0"/>
              </a:rPr>
              <a:t>sugar industry, </a:t>
            </a:r>
            <a:r>
              <a:rPr lang="en-US" sz="1400" b="1">
                <a:solidFill>
                  <a:srgbClr val="4D3E2F"/>
                </a:solidFill>
                <a:latin typeface="Corbel" charset="0"/>
                <a:ea typeface="MS Gothic" charset="0"/>
                <a:cs typeface="MS Gothic" charset="0"/>
                <a:sym typeface="MS Gothic" charset="0"/>
              </a:rPr>
              <a:t>agroindustrial wastes, sewage sludge, livestock effluent</a:t>
            </a:r>
            <a:r>
              <a:rPr lang="en-US" sz="1400">
                <a:solidFill>
                  <a:srgbClr val="4D3E2F"/>
                </a:solidFill>
                <a:latin typeface="Corbel" charset="0"/>
                <a:ea typeface="MS Gothic" charset="0"/>
                <a:cs typeface="MS Gothic" charset="0"/>
                <a:sym typeface="MS Gothic" charset="0"/>
              </a:rPr>
              <a:t>, </a:t>
            </a:r>
            <a:r>
              <a:rPr lang="en-US" sz="1400" b="1">
                <a:solidFill>
                  <a:srgbClr val="4D3E2F"/>
                </a:solidFill>
                <a:latin typeface="Corbel" charset="0"/>
                <a:ea typeface="MS Gothic" charset="0"/>
                <a:cs typeface="MS Gothic" charset="0"/>
                <a:sym typeface="MS Gothic" charset="0"/>
              </a:rPr>
              <a:t>manure</a:t>
            </a:r>
            <a:r>
              <a:rPr lang="en-US" sz="1400">
                <a:solidFill>
                  <a:srgbClr val="4D3E2F"/>
                </a:solidFill>
                <a:latin typeface="Corbel" charset="0"/>
                <a:ea typeface="MS Gothic" charset="0"/>
                <a:cs typeface="MS Gothic" charset="0"/>
                <a:sym typeface="MS Gothic" charset="0"/>
              </a:rPr>
              <a:t>, citrus pulp, fruit and vegetable processing industry wastes, etc.</a:t>
            </a:r>
            <a:endParaRPr lang="en-US" sz="1400">
              <a:solidFill>
                <a:srgbClr val="4D3E2F"/>
              </a:solidFill>
              <a:latin typeface="Corbel" charset="0"/>
              <a:sym typeface="Corbel" charset="0"/>
            </a:endParaRPr>
          </a:p>
        </p:txBody>
      </p:sp>
      <p:sp>
        <p:nvSpPr>
          <p:cNvPr id="18" name="Freccia a destra 10"/>
          <p:cNvSpPr>
            <a:spLocks noChangeArrowheads="1"/>
          </p:cNvSpPr>
          <p:nvPr/>
        </p:nvSpPr>
        <p:spPr bwMode="auto">
          <a:xfrm>
            <a:off x="2838450" y="1843088"/>
            <a:ext cx="357188" cy="187325"/>
          </a:xfrm>
          <a:prstGeom prst="rightArrow">
            <a:avLst>
              <a:gd name="adj1" fmla="val 50000"/>
              <a:gd name="adj2" fmla="val 49947"/>
            </a:avLst>
          </a:prstGeom>
          <a:solidFill>
            <a:schemeClr val="accent1"/>
          </a:solidFill>
          <a:ln w="12700">
            <a:solidFill>
              <a:srgbClr val="657C00"/>
            </a:solidFill>
            <a:miter lim="800000"/>
            <a:headEnd/>
            <a:tailEnd/>
          </a:ln>
        </p:spPr>
        <p:txBody>
          <a:bodyPr anchor="ctr"/>
          <a:lstStyle/>
          <a:p>
            <a:pPr algn="ctr" eaLnBrk="1" hangingPunct="1">
              <a:buFont typeface="Arial" charset="0"/>
              <a:buNone/>
            </a:pPr>
            <a:endParaRPr lang="en-US">
              <a:solidFill>
                <a:srgbClr val="FFFFFF"/>
              </a:solidFill>
              <a:latin typeface="Corbel" charset="0"/>
              <a:sym typeface="Corbel" charset="0"/>
            </a:endParaRPr>
          </a:p>
        </p:txBody>
      </p:sp>
      <p:sp>
        <p:nvSpPr>
          <p:cNvPr id="19" name="Freccia a destra 11"/>
          <p:cNvSpPr>
            <a:spLocks noChangeArrowheads="1"/>
          </p:cNvSpPr>
          <p:nvPr/>
        </p:nvSpPr>
        <p:spPr bwMode="auto">
          <a:xfrm>
            <a:off x="2846388" y="3367088"/>
            <a:ext cx="350837" cy="185737"/>
          </a:xfrm>
          <a:prstGeom prst="rightArrow">
            <a:avLst>
              <a:gd name="adj1" fmla="val 50000"/>
              <a:gd name="adj2" fmla="val 49872"/>
            </a:avLst>
          </a:prstGeom>
          <a:solidFill>
            <a:schemeClr val="accent1"/>
          </a:solidFill>
          <a:ln w="12700">
            <a:solidFill>
              <a:srgbClr val="657C00"/>
            </a:solidFill>
            <a:miter lim="800000"/>
            <a:headEnd/>
            <a:tailEnd/>
          </a:ln>
        </p:spPr>
        <p:txBody>
          <a:bodyPr anchor="ctr"/>
          <a:lstStyle/>
          <a:p>
            <a:pPr algn="ctr" eaLnBrk="1" hangingPunct="1">
              <a:buFont typeface="Arial" charset="0"/>
              <a:buNone/>
            </a:pPr>
            <a:endParaRPr lang="en-US">
              <a:solidFill>
                <a:srgbClr val="FFFFFF"/>
              </a:solidFill>
              <a:latin typeface="Corbel" charset="0"/>
              <a:sym typeface="Corbel" charset="0"/>
            </a:endParaRPr>
          </a:p>
        </p:txBody>
      </p:sp>
      <p:sp>
        <p:nvSpPr>
          <p:cNvPr id="20" name="Freccia a destra 12"/>
          <p:cNvSpPr>
            <a:spLocks noChangeArrowheads="1"/>
          </p:cNvSpPr>
          <p:nvPr/>
        </p:nvSpPr>
        <p:spPr bwMode="auto">
          <a:xfrm>
            <a:off x="2838450" y="5546725"/>
            <a:ext cx="349250" cy="217488"/>
          </a:xfrm>
          <a:prstGeom prst="rightArrow">
            <a:avLst>
              <a:gd name="adj1" fmla="val 50000"/>
              <a:gd name="adj2" fmla="val 49684"/>
            </a:avLst>
          </a:prstGeom>
          <a:solidFill>
            <a:schemeClr val="accent1"/>
          </a:solidFill>
          <a:ln w="12700">
            <a:solidFill>
              <a:srgbClr val="657C00"/>
            </a:solidFill>
            <a:miter lim="800000"/>
            <a:headEnd/>
            <a:tailEnd/>
          </a:ln>
        </p:spPr>
        <p:txBody>
          <a:bodyPr anchor="ctr"/>
          <a:lstStyle/>
          <a:p>
            <a:pPr algn="ctr" eaLnBrk="1" hangingPunct="1">
              <a:buFont typeface="Arial" charset="0"/>
              <a:buNone/>
            </a:pPr>
            <a:endParaRPr lang="en-US">
              <a:solidFill>
                <a:srgbClr val="FFFFFF"/>
              </a:solidFill>
              <a:latin typeface="Corbel" charset="0"/>
              <a:sym typeface="Corbel" charset="0"/>
            </a:endParaRPr>
          </a:p>
        </p:txBody>
      </p:sp>
      <p:sp>
        <p:nvSpPr>
          <p:cNvPr id="21" name="CasellaDiTesto 14"/>
          <p:cNvSpPr>
            <a:spLocks noChangeArrowheads="1"/>
          </p:cNvSpPr>
          <p:nvPr/>
        </p:nvSpPr>
        <p:spPr bwMode="auto">
          <a:xfrm>
            <a:off x="3421063" y="1720850"/>
            <a:ext cx="1338262" cy="5238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buFont typeface="Arial" charset="0"/>
              <a:buNone/>
            </a:pPr>
            <a:r>
              <a:rPr lang="en-US" sz="1400">
                <a:solidFill>
                  <a:srgbClr val="4D3E2F"/>
                </a:solidFill>
                <a:latin typeface="Corbel" charset="0"/>
                <a:ea typeface="MS Gothic" charset="0"/>
                <a:cs typeface="MS Gothic" charset="0"/>
                <a:sym typeface="MS Gothic" charset="0"/>
              </a:rPr>
              <a:t>Termochemical conversion</a:t>
            </a:r>
            <a:endParaRPr lang="en-US" sz="1400">
              <a:solidFill>
                <a:srgbClr val="4D3E2F"/>
              </a:solidFill>
              <a:latin typeface="Corbel" charset="0"/>
              <a:sym typeface="Corbel" charset="0"/>
            </a:endParaRPr>
          </a:p>
        </p:txBody>
      </p:sp>
      <p:sp>
        <p:nvSpPr>
          <p:cNvPr id="22" name="CasellaDiTesto 15"/>
          <p:cNvSpPr>
            <a:spLocks noChangeArrowheads="1"/>
          </p:cNvSpPr>
          <p:nvPr/>
        </p:nvSpPr>
        <p:spPr bwMode="auto">
          <a:xfrm>
            <a:off x="3444875" y="3219450"/>
            <a:ext cx="1276350" cy="52228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buFont typeface="Arial" charset="0"/>
              <a:buNone/>
            </a:pPr>
            <a:r>
              <a:rPr lang="en-US" sz="1400">
                <a:solidFill>
                  <a:srgbClr val="4D3E2F"/>
                </a:solidFill>
                <a:latin typeface="Corbel" charset="0"/>
                <a:ea typeface="MS Gothic" charset="0"/>
                <a:cs typeface="MS Gothic" charset="0"/>
                <a:sym typeface="MS Gothic" charset="0"/>
              </a:rPr>
              <a:t>Biological conversion</a:t>
            </a:r>
            <a:endParaRPr lang="en-US" sz="1400">
              <a:solidFill>
                <a:srgbClr val="4D3E2F"/>
              </a:solidFill>
              <a:latin typeface="Corbel" charset="0"/>
              <a:sym typeface="Corbel" charset="0"/>
            </a:endParaRPr>
          </a:p>
        </p:txBody>
      </p:sp>
      <p:sp>
        <p:nvSpPr>
          <p:cNvPr id="23" name="CasellaDiTesto 16"/>
          <p:cNvSpPr>
            <a:spLocks noChangeArrowheads="1"/>
          </p:cNvSpPr>
          <p:nvPr/>
        </p:nvSpPr>
        <p:spPr bwMode="auto">
          <a:xfrm>
            <a:off x="3387725" y="5173663"/>
            <a:ext cx="1258888" cy="7381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buFont typeface="Arial" charset="0"/>
              <a:buNone/>
            </a:pPr>
            <a:r>
              <a:rPr lang="en-US" sz="1400">
                <a:solidFill>
                  <a:srgbClr val="4D3E2F"/>
                </a:solidFill>
                <a:latin typeface="Corbel" charset="0"/>
                <a:ea typeface="MS Gothic" charset="0"/>
                <a:cs typeface="MS Gothic" charset="0"/>
                <a:sym typeface="MS Gothic" charset="0"/>
              </a:rPr>
              <a:t>Physical – chemical conversion</a:t>
            </a:r>
            <a:endParaRPr lang="en-US" sz="1400">
              <a:solidFill>
                <a:srgbClr val="4D3E2F"/>
              </a:solidFill>
              <a:latin typeface="Corbel" charset="0"/>
              <a:sym typeface="Corbel" charset="0"/>
            </a:endParaRPr>
          </a:p>
        </p:txBody>
      </p:sp>
      <p:sp>
        <p:nvSpPr>
          <p:cNvPr id="24" name="Ovale 17"/>
          <p:cNvSpPr>
            <a:spLocks noChangeArrowheads="1"/>
          </p:cNvSpPr>
          <p:nvPr/>
        </p:nvSpPr>
        <p:spPr bwMode="auto">
          <a:xfrm>
            <a:off x="5503863" y="1109663"/>
            <a:ext cx="1871662" cy="420687"/>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a:solidFill>
                  <a:srgbClr val="FFFFFF"/>
                </a:solidFill>
                <a:latin typeface="Corbel" charset="0"/>
                <a:ea typeface="MS Gothic" charset="0"/>
                <a:cs typeface="MS Gothic" charset="0"/>
                <a:sym typeface="MS Gothic" charset="0"/>
              </a:rPr>
              <a:t>Pyrolysis</a:t>
            </a:r>
            <a:endParaRPr lang="en-US">
              <a:solidFill>
                <a:srgbClr val="FFFFFF"/>
              </a:solidFill>
              <a:latin typeface="Corbel" charset="0"/>
              <a:sym typeface="Corbel" charset="0"/>
            </a:endParaRPr>
          </a:p>
        </p:txBody>
      </p:sp>
      <p:sp>
        <p:nvSpPr>
          <p:cNvPr id="25" name="Ovale 18"/>
          <p:cNvSpPr>
            <a:spLocks noChangeArrowheads="1"/>
          </p:cNvSpPr>
          <p:nvPr/>
        </p:nvSpPr>
        <p:spPr bwMode="auto">
          <a:xfrm>
            <a:off x="5503863" y="1592263"/>
            <a:ext cx="1793875" cy="419100"/>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sz="1600">
                <a:solidFill>
                  <a:srgbClr val="FFFFFF"/>
                </a:solidFill>
                <a:latin typeface="Corbel" charset="0"/>
                <a:ea typeface="MS Gothic" charset="0"/>
                <a:cs typeface="MS Gothic" charset="0"/>
                <a:sym typeface="MS Gothic" charset="0"/>
              </a:rPr>
              <a:t>Gasification</a:t>
            </a:r>
            <a:endParaRPr lang="en-US" sz="1600">
              <a:solidFill>
                <a:srgbClr val="FFFFFF"/>
              </a:solidFill>
              <a:latin typeface="Corbel" charset="0"/>
              <a:ea typeface="MS Gothic" charset="0"/>
              <a:cs typeface="MS Gothic" charset="0"/>
              <a:sym typeface="Corbel" charset="0"/>
            </a:endParaRPr>
          </a:p>
        </p:txBody>
      </p:sp>
      <p:sp>
        <p:nvSpPr>
          <p:cNvPr id="26" name="Ovale 19"/>
          <p:cNvSpPr>
            <a:spLocks noChangeArrowheads="1"/>
          </p:cNvSpPr>
          <p:nvPr/>
        </p:nvSpPr>
        <p:spPr bwMode="auto">
          <a:xfrm>
            <a:off x="5503863" y="2073275"/>
            <a:ext cx="1935162" cy="419100"/>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a:solidFill>
                  <a:srgbClr val="FFFFFF"/>
                </a:solidFill>
                <a:latin typeface="Corbel" charset="0"/>
                <a:ea typeface="MS Gothic" charset="0"/>
                <a:cs typeface="MS Gothic" charset="0"/>
                <a:sym typeface="MS Gothic" charset="0"/>
              </a:rPr>
              <a:t>Combustion</a:t>
            </a:r>
            <a:endParaRPr lang="en-US">
              <a:solidFill>
                <a:srgbClr val="FFFFFF"/>
              </a:solidFill>
              <a:latin typeface="Corbel" charset="0"/>
              <a:sym typeface="Corbel" charset="0"/>
            </a:endParaRPr>
          </a:p>
        </p:txBody>
      </p:sp>
      <p:sp>
        <p:nvSpPr>
          <p:cNvPr id="27" name="Ovale 20"/>
          <p:cNvSpPr>
            <a:spLocks noChangeArrowheads="1"/>
          </p:cNvSpPr>
          <p:nvPr/>
        </p:nvSpPr>
        <p:spPr bwMode="auto">
          <a:xfrm>
            <a:off x="5403850" y="3552825"/>
            <a:ext cx="2098675" cy="420688"/>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a:solidFill>
                  <a:srgbClr val="FFFFFF"/>
                </a:solidFill>
                <a:latin typeface="Corbel" charset="0"/>
                <a:ea typeface="MS Gothic" charset="0"/>
                <a:cs typeface="MS Gothic" charset="0"/>
                <a:sym typeface="MS Gothic" charset="0"/>
              </a:rPr>
              <a:t>Digestion</a:t>
            </a:r>
            <a:endParaRPr lang="en-US">
              <a:solidFill>
                <a:srgbClr val="FFFFFF"/>
              </a:solidFill>
              <a:latin typeface="Corbel" charset="0"/>
              <a:sym typeface="Corbel" charset="0"/>
            </a:endParaRPr>
          </a:p>
        </p:txBody>
      </p:sp>
      <p:sp>
        <p:nvSpPr>
          <p:cNvPr id="28" name="Ovale 21"/>
          <p:cNvSpPr>
            <a:spLocks noChangeArrowheads="1"/>
          </p:cNvSpPr>
          <p:nvPr/>
        </p:nvSpPr>
        <p:spPr bwMode="auto">
          <a:xfrm>
            <a:off x="5403850" y="3049588"/>
            <a:ext cx="2098675" cy="419100"/>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a:solidFill>
                  <a:srgbClr val="FFFFFF"/>
                </a:solidFill>
                <a:latin typeface="Corbel" charset="0"/>
                <a:ea typeface="MS Gothic" charset="0"/>
                <a:cs typeface="MS Gothic" charset="0"/>
                <a:sym typeface="MS Gothic" charset="0"/>
              </a:rPr>
              <a:t>Fermentation</a:t>
            </a:r>
            <a:endParaRPr lang="en-US">
              <a:solidFill>
                <a:srgbClr val="FFFFFF"/>
              </a:solidFill>
              <a:latin typeface="Corbel" charset="0"/>
              <a:sym typeface="Corbel" charset="0"/>
            </a:endParaRPr>
          </a:p>
        </p:txBody>
      </p:sp>
      <p:sp>
        <p:nvSpPr>
          <p:cNvPr id="29" name="Ovale 22"/>
          <p:cNvSpPr>
            <a:spLocks noChangeArrowheads="1"/>
          </p:cNvSpPr>
          <p:nvPr/>
        </p:nvSpPr>
        <p:spPr bwMode="auto">
          <a:xfrm>
            <a:off x="5445125" y="5022850"/>
            <a:ext cx="2014538" cy="420688"/>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a:solidFill>
                  <a:srgbClr val="FFFFFF"/>
                </a:solidFill>
                <a:latin typeface="Corbel" charset="0"/>
                <a:ea typeface="MS Gothic" charset="0"/>
                <a:cs typeface="MS Gothic" charset="0"/>
                <a:sym typeface="MS Gothic" charset="0"/>
              </a:rPr>
              <a:t>Pressing</a:t>
            </a:r>
            <a:endParaRPr lang="en-US">
              <a:solidFill>
                <a:srgbClr val="FFFFFF"/>
              </a:solidFill>
              <a:latin typeface="Corbel" charset="0"/>
              <a:sym typeface="Corbel" charset="0"/>
            </a:endParaRPr>
          </a:p>
        </p:txBody>
      </p:sp>
      <p:sp>
        <p:nvSpPr>
          <p:cNvPr id="30" name="Ovale 23"/>
          <p:cNvSpPr>
            <a:spLocks noChangeArrowheads="1"/>
          </p:cNvSpPr>
          <p:nvPr/>
        </p:nvSpPr>
        <p:spPr bwMode="auto">
          <a:xfrm>
            <a:off x="5435600" y="5610225"/>
            <a:ext cx="2044700" cy="420688"/>
          </a:xfrm>
          <a:prstGeom prst="ellipse">
            <a:avLst/>
          </a:prstGeom>
          <a:solidFill>
            <a:schemeClr val="accent1"/>
          </a:solidFill>
          <a:ln w="12700">
            <a:solidFill>
              <a:srgbClr val="657C00"/>
            </a:solidFill>
            <a:round/>
            <a:headEnd/>
            <a:tailEnd/>
          </a:ln>
        </p:spPr>
        <p:txBody>
          <a:bodyPr anchor="ctr"/>
          <a:lstStyle/>
          <a:p>
            <a:pPr algn="ctr" eaLnBrk="1" hangingPunct="1">
              <a:buFont typeface="Arial" charset="0"/>
              <a:buNone/>
            </a:pPr>
            <a:r>
              <a:rPr lang="en-US">
                <a:solidFill>
                  <a:srgbClr val="FFFFFF"/>
                </a:solidFill>
                <a:latin typeface="Corbel" charset="0"/>
                <a:ea typeface="MS Gothic" charset="0"/>
                <a:cs typeface="MS Gothic" charset="0"/>
                <a:sym typeface="MS Gothic" charset="0"/>
              </a:rPr>
              <a:t>Esterification</a:t>
            </a:r>
            <a:endParaRPr lang="en-US">
              <a:solidFill>
                <a:srgbClr val="FFFFFF"/>
              </a:solidFill>
              <a:latin typeface="Corbel" charset="0"/>
              <a:sym typeface="Corbel" charset="0"/>
            </a:endParaRPr>
          </a:p>
        </p:txBody>
      </p:sp>
      <p:cxnSp>
        <p:nvCxnSpPr>
          <p:cNvPr id="31" name="Connettore 2 25"/>
          <p:cNvCxnSpPr>
            <a:cxnSpLocks noChangeShapeType="1"/>
          </p:cNvCxnSpPr>
          <p:nvPr/>
        </p:nvCxnSpPr>
        <p:spPr bwMode="auto">
          <a:xfrm flipV="1">
            <a:off x="4960938" y="1425575"/>
            <a:ext cx="442912" cy="327025"/>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2" name="Connettore 2 27"/>
          <p:cNvCxnSpPr>
            <a:cxnSpLocks noChangeShapeType="1"/>
          </p:cNvCxnSpPr>
          <p:nvPr/>
        </p:nvCxnSpPr>
        <p:spPr bwMode="auto">
          <a:xfrm>
            <a:off x="4995863" y="1846263"/>
            <a:ext cx="407987" cy="0"/>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3" name="Connettore 2 29"/>
          <p:cNvCxnSpPr>
            <a:cxnSpLocks noChangeShapeType="1"/>
          </p:cNvCxnSpPr>
          <p:nvPr/>
        </p:nvCxnSpPr>
        <p:spPr bwMode="auto">
          <a:xfrm>
            <a:off x="4995863" y="2011363"/>
            <a:ext cx="407987" cy="249237"/>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4" name="Connettore 2 36"/>
          <p:cNvCxnSpPr>
            <a:cxnSpLocks noChangeShapeType="1"/>
          </p:cNvCxnSpPr>
          <p:nvPr/>
        </p:nvCxnSpPr>
        <p:spPr bwMode="auto">
          <a:xfrm flipV="1">
            <a:off x="4887913" y="3259138"/>
            <a:ext cx="400050" cy="128587"/>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5" name="Connettore 2 38"/>
          <p:cNvCxnSpPr>
            <a:cxnSpLocks noChangeShapeType="1"/>
          </p:cNvCxnSpPr>
          <p:nvPr/>
        </p:nvCxnSpPr>
        <p:spPr bwMode="auto">
          <a:xfrm>
            <a:off x="4887913" y="3632200"/>
            <a:ext cx="403225" cy="165100"/>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6" name="Connettore 2 41"/>
          <p:cNvCxnSpPr>
            <a:cxnSpLocks noChangeShapeType="1"/>
          </p:cNvCxnSpPr>
          <p:nvPr/>
        </p:nvCxnSpPr>
        <p:spPr bwMode="auto">
          <a:xfrm flipV="1">
            <a:off x="4821238" y="5270500"/>
            <a:ext cx="466725" cy="184150"/>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37" name="Connettore 2 44"/>
          <p:cNvCxnSpPr>
            <a:cxnSpLocks noChangeShapeType="1"/>
          </p:cNvCxnSpPr>
          <p:nvPr/>
        </p:nvCxnSpPr>
        <p:spPr bwMode="auto">
          <a:xfrm>
            <a:off x="4833938" y="5599113"/>
            <a:ext cx="452437" cy="222250"/>
          </a:xfrm>
          <a:prstGeom prst="straightConnector1">
            <a:avLst/>
          </a:prstGeom>
          <a:noFill/>
          <a:ln w="6350">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38" name="Parentesi graffa aperta 50"/>
          <p:cNvSpPr>
            <a:spLocks/>
          </p:cNvSpPr>
          <p:nvPr/>
        </p:nvSpPr>
        <p:spPr bwMode="auto">
          <a:xfrm>
            <a:off x="7797800" y="1211263"/>
            <a:ext cx="185738" cy="1160462"/>
          </a:xfrm>
          <a:prstGeom prst="leftBrace">
            <a:avLst>
              <a:gd name="adj1" fmla="val 8012"/>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charset="0"/>
              <a:buNone/>
            </a:pPr>
            <a:endParaRPr lang="en-US">
              <a:latin typeface="Corbel" charset="0"/>
              <a:sym typeface="Corbel" charset="0"/>
            </a:endParaRPr>
          </a:p>
        </p:txBody>
      </p:sp>
      <p:sp>
        <p:nvSpPr>
          <p:cNvPr id="39" name="Parentesi graffa aperta 51"/>
          <p:cNvSpPr>
            <a:spLocks/>
          </p:cNvSpPr>
          <p:nvPr/>
        </p:nvSpPr>
        <p:spPr bwMode="auto">
          <a:xfrm>
            <a:off x="7861300" y="3509963"/>
            <a:ext cx="93663" cy="727075"/>
          </a:xfrm>
          <a:prstGeom prst="leftBrace">
            <a:avLst>
              <a:gd name="adj1" fmla="val 7942"/>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charset="0"/>
              <a:buNone/>
            </a:pPr>
            <a:endParaRPr lang="en-US">
              <a:latin typeface="Corbel" charset="0"/>
              <a:sym typeface="Corbel" charset="0"/>
            </a:endParaRPr>
          </a:p>
        </p:txBody>
      </p:sp>
      <p:sp>
        <p:nvSpPr>
          <p:cNvPr id="40" name="Parentesi graffa aperta 52"/>
          <p:cNvSpPr>
            <a:spLocks/>
          </p:cNvSpPr>
          <p:nvPr/>
        </p:nvSpPr>
        <p:spPr bwMode="auto">
          <a:xfrm>
            <a:off x="7813675" y="4938713"/>
            <a:ext cx="155575" cy="600075"/>
          </a:xfrm>
          <a:prstGeom prst="leftBrace">
            <a:avLst>
              <a:gd name="adj1" fmla="val 8000"/>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buFont typeface="Arial" charset="0"/>
              <a:buNone/>
            </a:pPr>
            <a:endParaRPr lang="en-US">
              <a:latin typeface="Corbel" charset="0"/>
              <a:sym typeface="Corbel" charset="0"/>
            </a:endParaRPr>
          </a:p>
        </p:txBody>
      </p:sp>
      <p:sp>
        <p:nvSpPr>
          <p:cNvPr id="41" name="CasellaDiTesto 53"/>
          <p:cNvSpPr>
            <a:spLocks noChangeArrowheads="1"/>
          </p:cNvSpPr>
          <p:nvPr/>
        </p:nvSpPr>
        <p:spPr bwMode="auto">
          <a:xfrm>
            <a:off x="8113713" y="1117600"/>
            <a:ext cx="1733550"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Heat</a:t>
            </a:r>
            <a:endParaRPr lang="en-US" sz="1400">
              <a:solidFill>
                <a:srgbClr val="4D3E2F"/>
              </a:solidFill>
              <a:latin typeface="Corbel" charset="0"/>
              <a:sym typeface="Corbel" charset="0"/>
            </a:endParaRPr>
          </a:p>
        </p:txBody>
      </p:sp>
      <p:sp>
        <p:nvSpPr>
          <p:cNvPr id="42" name="CasellaDiTesto 54"/>
          <p:cNvSpPr>
            <a:spLocks noChangeArrowheads="1"/>
          </p:cNvSpPr>
          <p:nvPr/>
        </p:nvSpPr>
        <p:spPr bwMode="auto">
          <a:xfrm>
            <a:off x="8113713" y="2098675"/>
            <a:ext cx="1733550"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Electricity</a:t>
            </a:r>
            <a:endParaRPr lang="en-US" sz="1400">
              <a:solidFill>
                <a:srgbClr val="4D3E2F"/>
              </a:solidFill>
              <a:latin typeface="Corbel" charset="0"/>
              <a:sym typeface="Corbel" charset="0"/>
            </a:endParaRPr>
          </a:p>
        </p:txBody>
      </p:sp>
      <p:sp>
        <p:nvSpPr>
          <p:cNvPr id="43" name="CasellaDiTesto 55"/>
          <p:cNvSpPr>
            <a:spLocks noChangeArrowheads="1"/>
          </p:cNvSpPr>
          <p:nvPr/>
        </p:nvSpPr>
        <p:spPr bwMode="auto">
          <a:xfrm>
            <a:off x="8226425" y="3746500"/>
            <a:ext cx="1704975"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Electricity</a:t>
            </a:r>
            <a:endParaRPr lang="en-US" sz="1400">
              <a:solidFill>
                <a:srgbClr val="4D3E2F"/>
              </a:solidFill>
              <a:latin typeface="Corbel" charset="0"/>
              <a:sym typeface="Corbel" charset="0"/>
            </a:endParaRPr>
          </a:p>
        </p:txBody>
      </p:sp>
      <p:sp>
        <p:nvSpPr>
          <p:cNvPr id="44" name="Freccia a destra 56"/>
          <p:cNvSpPr>
            <a:spLocks noChangeArrowheads="1"/>
          </p:cNvSpPr>
          <p:nvPr/>
        </p:nvSpPr>
        <p:spPr bwMode="auto">
          <a:xfrm>
            <a:off x="7797800" y="3159125"/>
            <a:ext cx="254000" cy="211138"/>
          </a:xfrm>
          <a:prstGeom prst="rightArrow">
            <a:avLst>
              <a:gd name="adj1" fmla="val 50000"/>
              <a:gd name="adj2" fmla="val 49925"/>
            </a:avLst>
          </a:prstGeom>
          <a:solidFill>
            <a:schemeClr val="accent1"/>
          </a:solidFill>
          <a:ln w="12700">
            <a:solidFill>
              <a:srgbClr val="657C00"/>
            </a:solidFill>
            <a:miter lim="800000"/>
            <a:headEnd/>
            <a:tailEnd/>
          </a:ln>
        </p:spPr>
        <p:txBody>
          <a:bodyPr anchor="ctr"/>
          <a:lstStyle/>
          <a:p>
            <a:pPr algn="ctr" eaLnBrk="1" hangingPunct="1">
              <a:buFont typeface="Arial" charset="0"/>
              <a:buNone/>
            </a:pPr>
            <a:endParaRPr lang="en-US">
              <a:solidFill>
                <a:srgbClr val="FFFFFF"/>
              </a:solidFill>
              <a:latin typeface="Corbel" charset="0"/>
              <a:sym typeface="Corbel" charset="0"/>
            </a:endParaRPr>
          </a:p>
        </p:txBody>
      </p:sp>
      <p:sp>
        <p:nvSpPr>
          <p:cNvPr id="45" name="CasellaDiTesto 57"/>
          <p:cNvSpPr>
            <a:spLocks noChangeArrowheads="1"/>
          </p:cNvSpPr>
          <p:nvPr/>
        </p:nvSpPr>
        <p:spPr bwMode="auto">
          <a:xfrm>
            <a:off x="8188325" y="3041650"/>
            <a:ext cx="2187575" cy="3127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Biofuels (Bioethanol)</a:t>
            </a:r>
            <a:endParaRPr lang="en-US" sz="1400">
              <a:solidFill>
                <a:srgbClr val="4D3E2F"/>
              </a:solidFill>
              <a:latin typeface="Corbel" charset="0"/>
              <a:sym typeface="Corbel" charset="0"/>
            </a:endParaRPr>
          </a:p>
        </p:txBody>
      </p:sp>
      <p:sp>
        <p:nvSpPr>
          <p:cNvPr id="46" name="CasellaDiTesto 58"/>
          <p:cNvSpPr>
            <a:spLocks noChangeArrowheads="1"/>
          </p:cNvSpPr>
          <p:nvPr/>
        </p:nvSpPr>
        <p:spPr bwMode="auto">
          <a:xfrm>
            <a:off x="8226425" y="4105275"/>
            <a:ext cx="1704975"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Heat</a:t>
            </a:r>
            <a:endParaRPr lang="en-US" sz="1400">
              <a:solidFill>
                <a:srgbClr val="4D3E2F"/>
              </a:solidFill>
              <a:latin typeface="Corbel" charset="0"/>
              <a:sym typeface="Corbel" charset="0"/>
            </a:endParaRPr>
          </a:p>
        </p:txBody>
      </p:sp>
      <p:sp>
        <p:nvSpPr>
          <p:cNvPr id="47" name="CasellaDiTesto 59"/>
          <p:cNvSpPr>
            <a:spLocks noChangeArrowheads="1"/>
          </p:cNvSpPr>
          <p:nvPr/>
        </p:nvSpPr>
        <p:spPr bwMode="auto">
          <a:xfrm>
            <a:off x="8201025" y="3394075"/>
            <a:ext cx="2163763" cy="3143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Biofuel (biomethane)</a:t>
            </a:r>
            <a:endParaRPr lang="en-US" sz="1400">
              <a:solidFill>
                <a:srgbClr val="4D3E2F"/>
              </a:solidFill>
              <a:latin typeface="Corbel" charset="0"/>
              <a:sym typeface="Corbel" charset="0"/>
            </a:endParaRPr>
          </a:p>
        </p:txBody>
      </p:sp>
      <p:sp>
        <p:nvSpPr>
          <p:cNvPr id="48" name="Freccia a destra 61"/>
          <p:cNvSpPr>
            <a:spLocks noChangeArrowheads="1"/>
          </p:cNvSpPr>
          <p:nvPr/>
        </p:nvSpPr>
        <p:spPr bwMode="auto">
          <a:xfrm>
            <a:off x="7764463" y="5832475"/>
            <a:ext cx="254000" cy="209550"/>
          </a:xfrm>
          <a:prstGeom prst="rightArrow">
            <a:avLst>
              <a:gd name="adj1" fmla="val 50000"/>
              <a:gd name="adj2" fmla="val 50303"/>
            </a:avLst>
          </a:prstGeom>
          <a:solidFill>
            <a:schemeClr val="accent1"/>
          </a:solidFill>
          <a:ln w="12700">
            <a:solidFill>
              <a:srgbClr val="657C00"/>
            </a:solidFill>
            <a:miter lim="800000"/>
            <a:headEnd/>
            <a:tailEnd/>
          </a:ln>
        </p:spPr>
        <p:txBody>
          <a:bodyPr anchor="ctr"/>
          <a:lstStyle/>
          <a:p>
            <a:pPr algn="ctr" eaLnBrk="1" hangingPunct="1">
              <a:buFont typeface="Arial" charset="0"/>
              <a:buNone/>
            </a:pPr>
            <a:endParaRPr lang="en-US">
              <a:solidFill>
                <a:srgbClr val="FFFFFF"/>
              </a:solidFill>
              <a:latin typeface="Corbel" charset="0"/>
              <a:sym typeface="Corbel" charset="0"/>
            </a:endParaRPr>
          </a:p>
        </p:txBody>
      </p:sp>
      <p:sp>
        <p:nvSpPr>
          <p:cNvPr id="49" name="CasellaDiTesto 62"/>
          <p:cNvSpPr>
            <a:spLocks noChangeArrowheads="1"/>
          </p:cNvSpPr>
          <p:nvPr/>
        </p:nvSpPr>
        <p:spPr bwMode="auto">
          <a:xfrm>
            <a:off x="8231187" y="5794375"/>
            <a:ext cx="2053291" cy="30777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eaLnBrk="1" hangingPunct="1">
              <a:buFont typeface="Arial" charset="0"/>
              <a:buNone/>
            </a:pPr>
            <a:r>
              <a:rPr lang="en-US" sz="1400" dirty="0">
                <a:solidFill>
                  <a:srgbClr val="4D3E2F"/>
                </a:solidFill>
                <a:latin typeface="Corbel" charset="0"/>
                <a:ea typeface="MS Gothic" charset="0"/>
                <a:cs typeface="MS Gothic" charset="0"/>
                <a:sym typeface="MS Gothic" charset="0"/>
              </a:rPr>
              <a:t>Biofuel (</a:t>
            </a:r>
            <a:r>
              <a:rPr lang="en-US" sz="1400" dirty="0" smtClean="0">
                <a:solidFill>
                  <a:srgbClr val="4D3E2F"/>
                </a:solidFill>
                <a:latin typeface="Corbel" charset="0"/>
                <a:ea typeface="MS Gothic" charset="0"/>
                <a:cs typeface="MS Gothic" charset="0"/>
                <a:sym typeface="MS Gothic" charset="0"/>
              </a:rPr>
              <a:t>biodiesel, oil)</a:t>
            </a:r>
            <a:endParaRPr lang="en-US" sz="1400" dirty="0">
              <a:solidFill>
                <a:srgbClr val="4D3E2F"/>
              </a:solidFill>
              <a:latin typeface="Corbel" charset="0"/>
              <a:sym typeface="Corbel" charset="0"/>
            </a:endParaRPr>
          </a:p>
        </p:txBody>
      </p:sp>
      <p:sp>
        <p:nvSpPr>
          <p:cNvPr id="50" name="CasellaDiTesto 63"/>
          <p:cNvSpPr>
            <a:spLocks noChangeArrowheads="1"/>
          </p:cNvSpPr>
          <p:nvPr/>
        </p:nvSpPr>
        <p:spPr bwMode="auto">
          <a:xfrm>
            <a:off x="8210550" y="4826000"/>
            <a:ext cx="1701800"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Electricity</a:t>
            </a:r>
            <a:endParaRPr lang="en-US" sz="1400">
              <a:solidFill>
                <a:srgbClr val="4D3E2F"/>
              </a:solidFill>
              <a:latin typeface="Corbel" charset="0"/>
              <a:sym typeface="Corbel" charset="0"/>
            </a:endParaRPr>
          </a:p>
        </p:txBody>
      </p:sp>
      <p:sp>
        <p:nvSpPr>
          <p:cNvPr id="51" name="CasellaDiTesto 64"/>
          <p:cNvSpPr>
            <a:spLocks noChangeArrowheads="1"/>
          </p:cNvSpPr>
          <p:nvPr/>
        </p:nvSpPr>
        <p:spPr bwMode="auto">
          <a:xfrm>
            <a:off x="8226425" y="5322888"/>
            <a:ext cx="1704975" cy="3079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buFont typeface="Arial" charset="0"/>
              <a:buNone/>
            </a:pPr>
            <a:r>
              <a:rPr lang="en-US" sz="1400">
                <a:solidFill>
                  <a:srgbClr val="4D3E2F"/>
                </a:solidFill>
                <a:latin typeface="Corbel" charset="0"/>
                <a:ea typeface="MS Gothic" charset="0"/>
                <a:cs typeface="MS Gothic" charset="0"/>
                <a:sym typeface="MS Gothic" charset="0"/>
              </a:rPr>
              <a:t>Heat</a:t>
            </a:r>
            <a:endParaRPr lang="en-US" sz="1400">
              <a:solidFill>
                <a:srgbClr val="4D3E2F"/>
              </a:solidFill>
              <a:latin typeface="Corbel" charset="0"/>
              <a:sym typeface="Corbel" charset="0"/>
            </a:endParaRPr>
          </a:p>
        </p:txBody>
      </p:sp>
      <p:pic>
        <p:nvPicPr>
          <p:cNvPr id="55" name="Immagin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44213" y="0"/>
            <a:ext cx="1347787" cy="542925"/>
          </a:xfrm>
          <a:prstGeom prst="rect">
            <a:avLst/>
          </a:prstGeom>
          <a:solidFill>
            <a:srgbClr val="FFFFFF"/>
          </a:solidFill>
          <a:ln>
            <a:noFill/>
          </a:ln>
          <a:effectLst/>
          <a:extLst>
            <a:ext uri="{91240B29-F687-4f45-9708-019B960494DF}">
              <a14:hiddenLine xmlns:a14="http://schemas.microsoft.com/office/drawing/2010/main" w="9525">
                <a:solidFill>
                  <a:srgbClr val="00000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092957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55" y="119285"/>
            <a:ext cx="2993490" cy="600734"/>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416659"/>
            <a:ext cx="12192000" cy="1441341"/>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281" y="137072"/>
            <a:ext cx="2468600" cy="582947"/>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8262" y="137072"/>
            <a:ext cx="1947258" cy="612672"/>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4490" y="77597"/>
            <a:ext cx="893509" cy="784252"/>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pic>
        <p:nvPicPr>
          <p:cNvPr id="10" name="Immagin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2020" y="926075"/>
            <a:ext cx="3429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olo 1"/>
          <p:cNvSpPr>
            <a:spLocks noGrp="1" noChangeArrowheads="1"/>
          </p:cNvSpPr>
          <p:nvPr/>
        </p:nvSpPr>
        <p:spPr bwMode="auto">
          <a:xfrm>
            <a:off x="164477" y="906993"/>
            <a:ext cx="4915306"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kern="1200" dirty="0">
                <a:latin typeface="Corbel" charset="0"/>
                <a:ea typeface="SimSun" charset="0"/>
              </a:rPr>
              <a:t>Global Overview</a:t>
            </a:r>
          </a:p>
        </p:txBody>
      </p:sp>
      <p:sp>
        <p:nvSpPr>
          <p:cNvPr id="3" name="CasellaDiTesto 2"/>
          <p:cNvSpPr txBox="1"/>
          <p:nvPr/>
        </p:nvSpPr>
        <p:spPr>
          <a:xfrm>
            <a:off x="499650" y="2706763"/>
            <a:ext cx="10523895" cy="2763834"/>
          </a:xfrm>
          <a:prstGeom prst="rect">
            <a:avLst/>
          </a:prstGeom>
          <a:noFill/>
        </p:spPr>
        <p:txBody>
          <a:bodyPr wrap="square" rtlCol="0">
            <a:spAutoFit/>
          </a:bodyPr>
          <a:lstStyle/>
          <a:p>
            <a:pPr algn="just">
              <a:lnSpc>
                <a:spcPct val="80000"/>
              </a:lnSpc>
              <a:buClr>
                <a:srgbClr val="4D3E2F"/>
              </a:buClr>
            </a:pPr>
            <a:r>
              <a:rPr lang="en-US" altLang="zh-CN" sz="2400" b="1" dirty="0">
                <a:latin typeface="Corbel" charset="0"/>
                <a:ea typeface="SimSun" charset="0"/>
              </a:rPr>
              <a:t>Renewable energy</a:t>
            </a:r>
            <a:r>
              <a:rPr lang="en-US" altLang="zh-CN" sz="2400" dirty="0">
                <a:latin typeface="Corbel" charset="0"/>
                <a:ea typeface="SimSun" charset="0"/>
              </a:rPr>
              <a:t> is generally defined as energy that comes from resources which are naturally replenished on a human timescale such as sunlight, wind, rain, tides, waves, and geothermal heat. Renewable energy replaces conventional fuels in four distinct </a:t>
            </a:r>
            <a:r>
              <a:rPr lang="en-US" altLang="zh-CN" sz="2400" dirty="0" smtClean="0">
                <a:latin typeface="Corbel" charset="0"/>
                <a:ea typeface="SimSun" charset="0"/>
              </a:rPr>
              <a:t>areas:</a:t>
            </a:r>
          </a:p>
          <a:p>
            <a:pPr marL="342900" indent="-342900" algn="just">
              <a:lnSpc>
                <a:spcPct val="80000"/>
              </a:lnSpc>
              <a:buClr>
                <a:srgbClr val="4D3E2F"/>
              </a:buClr>
              <a:buFontTx/>
              <a:buChar char="-"/>
            </a:pPr>
            <a:r>
              <a:rPr lang="en-US" altLang="zh-CN" sz="2400" dirty="0" smtClean="0">
                <a:latin typeface="Corbel" charset="0"/>
                <a:ea typeface="SimSun" charset="0"/>
              </a:rPr>
              <a:t>electricity generation</a:t>
            </a:r>
            <a:endParaRPr lang="en-US" altLang="zh-CN" sz="2400" dirty="0">
              <a:latin typeface="Corbel" charset="0"/>
              <a:ea typeface="SimSun" charset="0"/>
            </a:endParaRPr>
          </a:p>
          <a:p>
            <a:pPr marL="342900" indent="-342900" algn="just">
              <a:lnSpc>
                <a:spcPct val="80000"/>
              </a:lnSpc>
              <a:buClr>
                <a:srgbClr val="4D3E2F"/>
              </a:buClr>
              <a:buFontTx/>
              <a:buChar char="-"/>
            </a:pPr>
            <a:r>
              <a:rPr lang="en-US" altLang="zh-CN" sz="2400" dirty="0" smtClean="0">
                <a:latin typeface="Corbel" charset="0"/>
                <a:ea typeface="SimSun" charset="0"/>
              </a:rPr>
              <a:t>air </a:t>
            </a:r>
            <a:r>
              <a:rPr lang="en-US" altLang="zh-CN" sz="2400" dirty="0">
                <a:latin typeface="Corbel" charset="0"/>
                <a:ea typeface="SimSun" charset="0"/>
              </a:rPr>
              <a:t>and water heating/</a:t>
            </a:r>
            <a:r>
              <a:rPr lang="en-US" altLang="zh-CN" sz="2400" dirty="0" smtClean="0">
                <a:latin typeface="Corbel" charset="0"/>
                <a:ea typeface="SimSun" charset="0"/>
              </a:rPr>
              <a:t>cooling</a:t>
            </a:r>
            <a:endParaRPr lang="en-US" altLang="zh-CN" sz="2400" dirty="0">
              <a:latin typeface="Corbel" charset="0"/>
              <a:ea typeface="SimSun" charset="0"/>
            </a:endParaRPr>
          </a:p>
          <a:p>
            <a:pPr marL="342900" indent="-342900" algn="just">
              <a:lnSpc>
                <a:spcPct val="80000"/>
              </a:lnSpc>
              <a:buClr>
                <a:srgbClr val="4D3E2F"/>
              </a:buClr>
              <a:buFontTx/>
              <a:buChar char="-"/>
            </a:pPr>
            <a:r>
              <a:rPr lang="en-US" altLang="zh-CN" sz="2400" dirty="0" smtClean="0">
                <a:latin typeface="Corbel" charset="0"/>
                <a:ea typeface="SimSun" charset="0"/>
              </a:rPr>
              <a:t>motor fuels</a:t>
            </a:r>
            <a:endParaRPr lang="en-US" altLang="zh-CN" sz="2400" dirty="0">
              <a:latin typeface="Corbel" charset="0"/>
              <a:ea typeface="SimSun" charset="0"/>
            </a:endParaRPr>
          </a:p>
          <a:p>
            <a:pPr marL="342900" indent="-342900" algn="just">
              <a:lnSpc>
                <a:spcPct val="80000"/>
              </a:lnSpc>
              <a:buClr>
                <a:srgbClr val="4D3E2F"/>
              </a:buClr>
              <a:buFontTx/>
              <a:buChar char="-"/>
            </a:pPr>
            <a:r>
              <a:rPr lang="en-US" altLang="zh-CN" sz="2400" dirty="0" smtClean="0">
                <a:latin typeface="Corbel" charset="0"/>
                <a:ea typeface="SimSun" charset="0"/>
              </a:rPr>
              <a:t>rural </a:t>
            </a:r>
            <a:r>
              <a:rPr lang="en-US" altLang="zh-CN" sz="2400" dirty="0">
                <a:latin typeface="Corbel" charset="0"/>
                <a:ea typeface="SimSun" charset="0"/>
              </a:rPr>
              <a:t>(off-grid) energy </a:t>
            </a:r>
            <a:r>
              <a:rPr lang="en-US" altLang="zh-CN" sz="2400" dirty="0" smtClean="0">
                <a:latin typeface="Corbel" charset="0"/>
                <a:ea typeface="SimSun" charset="0"/>
              </a:rPr>
              <a:t>services</a:t>
            </a:r>
          </a:p>
          <a:p>
            <a:pPr marL="342900" indent="-342900" algn="just">
              <a:lnSpc>
                <a:spcPct val="80000"/>
              </a:lnSpc>
              <a:buClr>
                <a:srgbClr val="4D3E2F"/>
              </a:buClr>
              <a:buFontTx/>
              <a:buChar char="-"/>
            </a:pPr>
            <a:r>
              <a:rPr lang="en-US" altLang="zh-CN" sz="2400" dirty="0" smtClean="0">
                <a:latin typeface="Corbel" charset="0"/>
                <a:ea typeface="SimSun" charset="0"/>
              </a:rPr>
              <a:t>other.</a:t>
            </a:r>
            <a:endParaRPr lang="en-US" altLang="zh-CN" sz="2400" dirty="0">
              <a:latin typeface="Corbel" charset="0"/>
              <a:ea typeface="SimSun" charset="0"/>
            </a:endParaRPr>
          </a:p>
        </p:txBody>
      </p:sp>
    </p:spTree>
    <p:extLst>
      <p:ext uri="{BB962C8B-B14F-4D97-AF65-F5344CB8AC3E}">
        <p14:creationId xmlns:p14="http://schemas.microsoft.com/office/powerpoint/2010/main" val="39744728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955" y="119285"/>
            <a:ext cx="2993490" cy="600734"/>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6281" y="137072"/>
            <a:ext cx="2468600" cy="582947"/>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8262" y="137072"/>
            <a:ext cx="1947258" cy="612672"/>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4490" y="77597"/>
            <a:ext cx="893509" cy="784252"/>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pic>
        <p:nvPicPr>
          <p:cNvPr id="15" name="Segnaposto contenuto 6"/>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430" y="1592825"/>
            <a:ext cx="6202609" cy="359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6" name="Immagin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74575" y="2234420"/>
            <a:ext cx="5900737"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olo 1"/>
          <p:cNvSpPr>
            <a:spLocks noGrp="1" noChangeArrowheads="1"/>
          </p:cNvSpPr>
          <p:nvPr/>
        </p:nvSpPr>
        <p:spPr bwMode="auto">
          <a:xfrm>
            <a:off x="164477" y="884903"/>
            <a:ext cx="4915306"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kern="1200" dirty="0">
                <a:latin typeface="Corbel" charset="0"/>
                <a:ea typeface="SimSun" charset="0"/>
              </a:rPr>
              <a:t>Global Overview</a:t>
            </a:r>
          </a:p>
        </p:txBody>
      </p:sp>
    </p:spTree>
    <p:extLst>
      <p:ext uri="{BB962C8B-B14F-4D97-AF65-F5344CB8AC3E}">
        <p14:creationId xmlns:p14="http://schemas.microsoft.com/office/powerpoint/2010/main" val="137135703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sp>
        <p:nvSpPr>
          <p:cNvPr id="18" name="Titolo 1"/>
          <p:cNvSpPr>
            <a:spLocks noGrp="1" noChangeArrowheads="1"/>
          </p:cNvSpPr>
          <p:nvPr/>
        </p:nvSpPr>
        <p:spPr bwMode="auto">
          <a:xfrm>
            <a:off x="0" y="249855"/>
            <a:ext cx="4915306" cy="7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914400" indent="-914400" algn="l" rtl="0" eaLnBrk="0" fontAlgn="base" hangingPunct="0">
              <a:spcBef>
                <a:spcPct val="0"/>
              </a:spcBef>
              <a:spcAft>
                <a:spcPct val="0"/>
              </a:spcAft>
              <a:defRPr sz="3400" kern="1200">
                <a:solidFill>
                  <a:schemeClr val="accent1"/>
                </a:solidFill>
                <a:latin typeface="+mj-lt"/>
                <a:ea typeface="+mj-ea"/>
                <a:cs typeface="SimSun" charset="0"/>
                <a:sym typeface="Corbel" charset="0"/>
              </a:defRPr>
            </a:lvl1pPr>
            <a:lvl2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2pPr>
            <a:lvl3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3pPr>
            <a:lvl4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4pPr>
            <a:lvl5pPr marL="9144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cs typeface="SimSun" charset="0"/>
                <a:sym typeface="Corbel" charset="0"/>
              </a:defRPr>
            </a:lvl5pPr>
            <a:lvl6pPr marL="13716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6pPr>
            <a:lvl7pPr marL="18288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7pPr>
            <a:lvl8pPr marL="22860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8pPr>
            <a:lvl9pPr marL="2743200" indent="-914400" algn="l" rtl="0" eaLnBrk="0" fontAlgn="base" hangingPunct="0">
              <a:spcBef>
                <a:spcPct val="0"/>
              </a:spcBef>
              <a:spcAft>
                <a:spcPct val="0"/>
              </a:spcAft>
              <a:defRPr sz="3400">
                <a:solidFill>
                  <a:schemeClr val="accent1"/>
                </a:solidFill>
                <a:latin typeface="Corbel" panose="020B0503020204020204" pitchFamily="34" charset="0"/>
                <a:ea typeface="SimSun" panose="02010600030101010101" pitchFamily="2" charset="-122"/>
                <a:sym typeface="Corbel" panose="020B0503020204020204" pitchFamily="34" charset="0"/>
              </a:defRPr>
            </a:lvl9pPr>
          </a:lstStyle>
          <a:p>
            <a:pPr eaLnBrk="1" hangingPunct="1"/>
            <a:r>
              <a:rPr lang="en-US" altLang="zh-CN" kern="1200" dirty="0" smtClean="0">
                <a:latin typeface="Corbel" charset="0"/>
                <a:ea typeface="SimSun" charset="0"/>
              </a:rPr>
              <a:t>Overview in Europe</a:t>
            </a:r>
          </a:p>
        </p:txBody>
      </p:sp>
      <p:sp>
        <p:nvSpPr>
          <p:cNvPr id="19" name="Segnaposto contenuto 2"/>
          <p:cNvSpPr txBox="1">
            <a:spLocks noChangeArrowheads="1"/>
          </p:cNvSpPr>
          <p:nvPr/>
        </p:nvSpPr>
        <p:spPr>
          <a:xfrm>
            <a:off x="703263" y="1038225"/>
            <a:ext cx="10313987" cy="5310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Font typeface="Arial" charset="0"/>
              <a:buNone/>
            </a:pPr>
            <a:r>
              <a:rPr lang="en-US" altLang="zh-CN" sz="1800" b="1" dirty="0" smtClean="0">
                <a:latin typeface="Corbel" charset="0"/>
                <a:ea typeface="SimSun" charset="0"/>
              </a:rPr>
              <a:t>2020 RENEWABLE ENERGY TARGETS</a:t>
            </a:r>
          </a:p>
          <a:p>
            <a:pPr marL="0" indent="0" algn="just">
              <a:lnSpc>
                <a:spcPct val="120000"/>
              </a:lnSpc>
            </a:pPr>
            <a:r>
              <a:rPr lang="en-US" altLang="zh-CN" sz="1400" dirty="0" smtClean="0">
                <a:latin typeface="Corbel" charset="0"/>
                <a:ea typeface="SimSun" charset="0"/>
              </a:rPr>
              <a:t>The EU's Renewable energy directive sets a binding target of 20% final energy consumption from renewable sources by 2020. To achieve this, EU countries have committed to reaching their own national renewables targets ranging f</a:t>
            </a:r>
            <a:r>
              <a:rPr lang="en-US" altLang="zh-CN" sz="1400" b="1" dirty="0" smtClean="0">
                <a:latin typeface="Corbel" charset="0"/>
                <a:ea typeface="SimSun" charset="0"/>
              </a:rPr>
              <a:t>rom 10% in Malta to 49% in Sweden</a:t>
            </a:r>
            <a:r>
              <a:rPr lang="en-US" altLang="zh-CN" sz="1400" dirty="0" smtClean="0">
                <a:latin typeface="Corbel" charset="0"/>
                <a:ea typeface="SimSun" charset="0"/>
              </a:rPr>
              <a:t>. They are also each required to have at least 10% of their transport fuels come from renewable sources by 2020.</a:t>
            </a:r>
          </a:p>
          <a:p>
            <a:pPr marL="0" indent="0" algn="just">
              <a:lnSpc>
                <a:spcPct val="120000"/>
              </a:lnSpc>
            </a:pPr>
            <a:r>
              <a:rPr lang="en-US" altLang="zh-CN" sz="1400" dirty="0" smtClean="0">
                <a:latin typeface="Corbel" charset="0"/>
                <a:ea typeface="SimSun" charset="0"/>
              </a:rPr>
              <a:t>All EU countries have adopted national renewable energy action plans showing what actions they intend to take to meet their renewables targets. These plans include sectorial targets for electricity, heating and cooling, and transport; planned policy measures; the different mix of renewables technologies they expect to employ; and the planned use of cooperation mechanisms.</a:t>
            </a:r>
          </a:p>
          <a:p>
            <a:pPr marL="0" indent="0" algn="just">
              <a:lnSpc>
                <a:spcPct val="70000"/>
              </a:lnSpc>
            </a:pPr>
            <a:endParaRPr lang="en-US" altLang="zh-CN" sz="1800" b="1" dirty="0" smtClean="0">
              <a:latin typeface="Corbel" charset="0"/>
              <a:ea typeface="SimSun" charset="0"/>
            </a:endParaRPr>
          </a:p>
          <a:p>
            <a:pPr marL="0" indent="0" algn="ctr">
              <a:lnSpc>
                <a:spcPct val="70000"/>
              </a:lnSpc>
              <a:buFont typeface="Arial" charset="0"/>
              <a:buNone/>
            </a:pPr>
            <a:r>
              <a:rPr lang="en-US" altLang="zh-CN" sz="1800" b="1" dirty="0" smtClean="0">
                <a:latin typeface="Corbel" charset="0"/>
                <a:ea typeface="SimSun" charset="0"/>
              </a:rPr>
              <a:t>A NEW TARGET FOR 2030</a:t>
            </a:r>
          </a:p>
          <a:p>
            <a:pPr marL="0" indent="0" algn="just">
              <a:lnSpc>
                <a:spcPct val="120000"/>
              </a:lnSpc>
              <a:spcBef>
                <a:spcPts val="600"/>
              </a:spcBef>
            </a:pPr>
            <a:r>
              <a:rPr lang="en-US" altLang="zh-CN" sz="1400" dirty="0" smtClean="0">
                <a:latin typeface="Corbel" charset="0"/>
                <a:ea typeface="SimSun" charset="0"/>
              </a:rPr>
              <a:t>Renewables will continue to play a key role in helping the EU meet its energy needs beyond 2020. EU countries have already agreed on a new renewable energy target of at least 27% of final energy consumption in the EU as a whole by 2030. This target is part of the EU's energy and climate goals for 2030.</a:t>
            </a:r>
          </a:p>
          <a:p>
            <a:pPr marL="0" indent="0" algn="just">
              <a:lnSpc>
                <a:spcPct val="70000"/>
              </a:lnSpc>
            </a:pPr>
            <a:r>
              <a:rPr lang="en-US" altLang="zh-CN" sz="1400" dirty="0" smtClean="0">
                <a:latin typeface="Corbel" charset="0"/>
                <a:ea typeface="SimSun" charset="0"/>
              </a:rPr>
              <a:t>Targets for 2030:</a:t>
            </a:r>
          </a:p>
          <a:p>
            <a:pPr marL="0" indent="0">
              <a:lnSpc>
                <a:spcPct val="70000"/>
              </a:lnSpc>
              <a:buFont typeface="Wingdings" charset="0"/>
              <a:buChar char="§"/>
            </a:pPr>
            <a:r>
              <a:rPr lang="en-US" altLang="zh-CN" sz="1500" b="1" u="sng" dirty="0" smtClean="0">
                <a:latin typeface="Corbel" charset="0"/>
                <a:ea typeface="SimSun" charset="0"/>
              </a:rPr>
              <a:t>a 40% cut in greenhouse gas emissions compared to 1990 levels</a:t>
            </a:r>
          </a:p>
          <a:p>
            <a:pPr marL="0" indent="0">
              <a:lnSpc>
                <a:spcPct val="70000"/>
              </a:lnSpc>
              <a:buFont typeface="Wingdings" charset="0"/>
              <a:buChar char="§"/>
            </a:pPr>
            <a:r>
              <a:rPr lang="en-US" altLang="zh-CN" sz="1500" b="1" u="sng" dirty="0" smtClean="0">
                <a:latin typeface="Corbel" charset="0"/>
                <a:ea typeface="SimSun" charset="0"/>
              </a:rPr>
              <a:t>at least a 27% share of renewable energy consumption</a:t>
            </a:r>
          </a:p>
          <a:p>
            <a:pPr marL="0" indent="0">
              <a:lnSpc>
                <a:spcPct val="70000"/>
              </a:lnSpc>
              <a:buFont typeface="Wingdings" charset="0"/>
              <a:buChar char="§"/>
            </a:pPr>
            <a:r>
              <a:rPr lang="en-US" altLang="zh-CN" sz="1500" b="1" u="sng" dirty="0" smtClean="0">
                <a:latin typeface="Corbel" charset="0"/>
                <a:ea typeface="SimSun" charset="0"/>
              </a:rPr>
              <a:t>at least 27% energy savings compared with the business-as-usual scenario</a:t>
            </a:r>
          </a:p>
          <a:p>
            <a:pPr marL="0" indent="0" algn="just">
              <a:lnSpc>
                <a:spcPct val="70000"/>
              </a:lnSpc>
              <a:buFont typeface="Wingdings" charset="0"/>
              <a:buChar char="§"/>
            </a:pPr>
            <a:endParaRPr lang="en-US" altLang="zh-CN" sz="1400" dirty="0" smtClean="0">
              <a:latin typeface="Corbel" charset="0"/>
              <a:ea typeface="SimSun" charset="0"/>
            </a:endParaRPr>
          </a:p>
          <a:p>
            <a:pPr marL="0" indent="0" algn="just">
              <a:lnSpc>
                <a:spcPct val="70000"/>
              </a:lnSpc>
              <a:buFont typeface="Arial" charset="0"/>
              <a:buNone/>
            </a:pPr>
            <a:endParaRPr lang="en-US" altLang="zh-CN" sz="1800" b="1" dirty="0">
              <a:latin typeface="Corbel" charset="0"/>
              <a:ea typeface="SimSun" charset="0"/>
            </a:endParaRPr>
          </a:p>
        </p:txBody>
      </p:sp>
    </p:spTree>
    <p:extLst>
      <p:ext uri="{BB962C8B-B14F-4D97-AF65-F5344CB8AC3E}">
        <p14:creationId xmlns:p14="http://schemas.microsoft.com/office/powerpoint/2010/main" val="16742783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r>
              <a:rPr lang="it-IT" dirty="0"/>
              <a:t> </a:t>
            </a:r>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0775" cy="453693"/>
          </a:xfrm>
          <a:prstGeom prst="rect">
            <a:avLst/>
          </a:prstGeom>
        </p:spPr>
      </p:pic>
      <p:pic>
        <p:nvPicPr>
          <p:cNvPr id="13" name="Immagine 12"/>
          <p:cNvPicPr>
            <a:picLocks noChangeAspect="1"/>
          </p:cNvPicPr>
          <p:nvPr/>
        </p:nvPicPr>
        <p:blipFill>
          <a:blip r:embed="rId4">
            <a:clrChange>
              <a:clrFrom>
                <a:srgbClr val="3F8AAF"/>
              </a:clrFrom>
              <a:clrTo>
                <a:srgbClr val="3F8AAF">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0" y="5861183"/>
            <a:ext cx="12192000" cy="996817"/>
          </a:xfrm>
          <a:prstGeom prst="rect">
            <a:avLst/>
          </a:prstGeom>
          <a:noFill/>
          <a:ln>
            <a:noFill/>
          </a:ln>
          <a:effectLst>
            <a:outerShdw blurRad="50800" dist="50800" dir="5400000" algn="ctr" rotWithShape="0">
              <a:srgbClr val="000000">
                <a:alpha val="16000"/>
              </a:srgbClr>
            </a:outerShdw>
            <a:softEdge rad="0"/>
          </a:effectLst>
        </p:spPr>
      </p:pic>
      <p:pic>
        <p:nvPicPr>
          <p:cNvPr id="8" name="Immagin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4818" y="0"/>
            <a:ext cx="1763213" cy="416374"/>
          </a:xfrm>
          <a:prstGeom prst="rect">
            <a:avLst/>
          </a:prstGeom>
        </p:spPr>
      </p:pic>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1597" y="0"/>
            <a:ext cx="1261533" cy="396920"/>
          </a:xfrm>
          <a:prstGeom prst="rect">
            <a:avLst/>
          </a:prstGeom>
        </p:spPr>
      </p:pic>
      <p:pic>
        <p:nvPicPr>
          <p:cNvPr id="2" name="Immagin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604332" y="0"/>
            <a:ext cx="587668" cy="515809"/>
          </a:xfrm>
          <a:prstGeom prst="rect">
            <a:avLst/>
          </a:prstGeom>
        </p:spPr>
      </p:pic>
      <p:pic>
        <p:nvPicPr>
          <p:cNvPr id="12" name="Immagin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6529" y="5924039"/>
            <a:ext cx="591599" cy="213290"/>
          </a:xfrm>
          <a:prstGeom prst="rect">
            <a:avLst/>
          </a:prstGeom>
        </p:spPr>
      </p:pic>
      <p:pic>
        <p:nvPicPr>
          <p:cNvPr id="9" name="Segnaposto immagine 17"/>
          <p:cNvPicPr>
            <a:picLocks noChangeAspect="1" noChangeArrowheads="1"/>
          </p:cNvPicPr>
          <p:nvPr/>
        </p:nvPicPr>
        <p:blipFill>
          <a:blip r:embed="rId10">
            <a:extLst>
              <a:ext uri="{28A0092B-C50C-407E-A947-70E740481C1C}">
                <a14:useLocalDpi xmlns:a14="http://schemas.microsoft.com/office/drawing/2010/main" val="0"/>
              </a:ext>
            </a:extLst>
          </a:blip>
          <a:srcRect l="64" r="64"/>
          <a:stretch>
            <a:fillRect/>
          </a:stretch>
        </p:blipFill>
        <p:spPr>
          <a:xfrm>
            <a:off x="80964" y="496564"/>
            <a:ext cx="7913450" cy="6005835"/>
          </a:xfrm>
          <a:prstGeom prst="rect">
            <a:avLst/>
          </a:prstGeom>
        </p:spPr>
      </p:pic>
      <p:sp>
        <p:nvSpPr>
          <p:cNvPr id="10" name="Segnaposto contenuto 2"/>
          <p:cNvSpPr txBox="1">
            <a:spLocks noChangeArrowheads="1"/>
          </p:cNvSpPr>
          <p:nvPr/>
        </p:nvSpPr>
        <p:spPr>
          <a:xfrm>
            <a:off x="8456047" y="1207506"/>
            <a:ext cx="3305175" cy="36004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900"/>
              </a:spcBef>
              <a:buFont typeface="Arial" charset="0"/>
              <a:buNone/>
            </a:pPr>
            <a:r>
              <a:rPr lang="en-US" altLang="zh-CN" sz="1600" b="1" dirty="0" smtClean="0">
                <a:latin typeface="Corbel" charset="0"/>
                <a:ea typeface="SimSun" charset="0"/>
              </a:rPr>
              <a:t>PROGRESS REPORTS</a:t>
            </a:r>
          </a:p>
          <a:p>
            <a:pPr marL="0" indent="0" algn="just">
              <a:lnSpc>
                <a:spcPct val="100000"/>
              </a:lnSpc>
              <a:spcBef>
                <a:spcPts val="900"/>
              </a:spcBef>
              <a:buFont typeface="Arial" charset="0"/>
              <a:buNone/>
            </a:pPr>
            <a:r>
              <a:rPr lang="en-US" altLang="zh-CN" sz="1600" dirty="0" smtClean="0">
                <a:latin typeface="Corbel" charset="0"/>
                <a:ea typeface="SimSun" charset="0"/>
              </a:rPr>
              <a:t>The latest report from 2015 states that 25 EU countries are expected to meet their 2013/2014 interim renewable energy targets. In 2014, the projected </a:t>
            </a:r>
            <a:r>
              <a:rPr lang="en-US" altLang="zh-CN" sz="1600" b="1" dirty="0" smtClean="0">
                <a:latin typeface="Corbel" charset="0"/>
                <a:ea typeface="SimSun" charset="0"/>
              </a:rPr>
              <a:t>share of renewable energy in the gross final energy consumption is 15.3%.</a:t>
            </a:r>
          </a:p>
          <a:p>
            <a:pPr marL="0" indent="0" algn="just">
              <a:lnSpc>
                <a:spcPct val="100000"/>
              </a:lnSpc>
              <a:spcBef>
                <a:spcPts val="900"/>
              </a:spcBef>
              <a:buFont typeface="Arial" charset="0"/>
              <a:buNone/>
            </a:pPr>
            <a:r>
              <a:rPr lang="en-US" altLang="zh-CN" sz="1600" dirty="0" smtClean="0">
                <a:latin typeface="Corbel" charset="0"/>
                <a:ea typeface="SimSun" charset="0"/>
              </a:rPr>
              <a:t>According to data from Eurostat, the total share of renewable energy </a:t>
            </a:r>
            <a:r>
              <a:rPr lang="en-US" altLang="zh-CN" sz="1600" b="1" dirty="0" smtClean="0">
                <a:latin typeface="Corbel" charset="0"/>
                <a:ea typeface="SimSun" charset="0"/>
              </a:rPr>
              <a:t>in the EU in 2012 was 14.1%, up from 8.7% in 2005.</a:t>
            </a:r>
          </a:p>
          <a:p>
            <a:pPr marL="0" indent="0">
              <a:lnSpc>
                <a:spcPct val="100000"/>
              </a:lnSpc>
              <a:spcBef>
                <a:spcPts val="900"/>
              </a:spcBef>
              <a:buFont typeface="Arial" charset="0"/>
              <a:buNone/>
            </a:pPr>
            <a:endParaRPr lang="en-US" altLang="zh-CN" sz="1600" dirty="0" smtClean="0">
              <a:latin typeface="Corbel" charset="0"/>
              <a:ea typeface="SimSun" charset="0"/>
            </a:endParaRPr>
          </a:p>
          <a:p>
            <a:pPr marL="0" indent="0">
              <a:lnSpc>
                <a:spcPct val="100000"/>
              </a:lnSpc>
              <a:spcBef>
                <a:spcPts val="900"/>
              </a:spcBef>
              <a:buFont typeface="Arial" charset="0"/>
              <a:buNone/>
            </a:pPr>
            <a:endParaRPr lang="en-US" altLang="zh-CN" sz="1600" dirty="0">
              <a:latin typeface="Corbel" charset="0"/>
              <a:ea typeface="SimSun" charset="0"/>
            </a:endParaRPr>
          </a:p>
        </p:txBody>
      </p:sp>
    </p:spTree>
    <p:extLst>
      <p:ext uri="{BB962C8B-B14F-4D97-AF65-F5344CB8AC3E}">
        <p14:creationId xmlns:p14="http://schemas.microsoft.com/office/powerpoint/2010/main" val="17307612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TotalTime>
  <Words>892</Words>
  <Application>Microsoft Macintosh PowerPoint</Application>
  <PresentationFormat>Personalizzato</PresentationFormat>
  <Paragraphs>216</Paragraphs>
  <Slides>20</Slides>
  <Notes>19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22" baseType="lpstr">
      <vt:lpstr>Tema di Office</vt:lpstr>
      <vt:lpstr>Excel.Chart.8</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Sandro Liberatori</cp:lastModifiedBy>
  <cp:revision>65</cp:revision>
  <cp:lastPrinted>2016-09-13T15:41:11Z</cp:lastPrinted>
  <dcterms:created xsi:type="dcterms:W3CDTF">2016-09-13T10:35:08Z</dcterms:created>
  <dcterms:modified xsi:type="dcterms:W3CDTF">2016-10-06T12:34:03Z</dcterms:modified>
</cp:coreProperties>
</file>